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83" r:id="rId4"/>
    <p:sldId id="298" r:id="rId5"/>
    <p:sldId id="299" r:id="rId6"/>
    <p:sldId id="284" r:id="rId7"/>
    <p:sldId id="285" r:id="rId8"/>
    <p:sldId id="286" r:id="rId9"/>
    <p:sldId id="287" r:id="rId10"/>
    <p:sldId id="289" r:id="rId11"/>
    <p:sldId id="290" r:id="rId12"/>
    <p:sldId id="291" r:id="rId13"/>
    <p:sldId id="292" r:id="rId14"/>
    <p:sldId id="293" r:id="rId15"/>
    <p:sldId id="294" r:id="rId16"/>
    <p:sldId id="295" r:id="rId17"/>
    <p:sldId id="296" r:id="rId18"/>
    <p:sldId id="297" r:id="rId19"/>
    <p:sldId id="281"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514C-9F74-45D2-B39E-C13B90C1D5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BF58CF-87F3-41AB-B586-181E4870A2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9394EB-D220-4804-9D08-C679190C1FC9}"/>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5" name="Footer Placeholder 4">
            <a:extLst>
              <a:ext uri="{FF2B5EF4-FFF2-40B4-BE49-F238E27FC236}">
                <a16:creationId xmlns:a16="http://schemas.microsoft.com/office/drawing/2014/main" id="{03B16906-FBE6-46FE-9CD1-A2CD99B6D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4A539-472D-480A-8985-A97D120D2E15}"/>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59347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0146-79C3-4B2D-A8A2-C12371820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5AA190-DDAC-4C53-97B1-97E2D7AC6B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60D16-44AB-4816-BBA3-FE61580EFDD1}"/>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5" name="Footer Placeholder 4">
            <a:extLst>
              <a:ext uri="{FF2B5EF4-FFF2-40B4-BE49-F238E27FC236}">
                <a16:creationId xmlns:a16="http://schemas.microsoft.com/office/drawing/2014/main" id="{B5EB2916-01EF-4C09-A934-008BC9319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114F3-4FA4-4FC7-AD4C-E7B6EBCED563}"/>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2249034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B3AEE2-373B-4CF2-95C7-442DABBF20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42614E-9256-4C26-8769-582087EBF0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ADC9F-C97D-428E-AEFA-157AA706422E}"/>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5" name="Footer Placeholder 4">
            <a:extLst>
              <a:ext uri="{FF2B5EF4-FFF2-40B4-BE49-F238E27FC236}">
                <a16:creationId xmlns:a16="http://schemas.microsoft.com/office/drawing/2014/main" id="{122A52AF-A0A1-4125-BD21-CA665C9B3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8440F-806D-4FB1-BC8D-5657732B09CF}"/>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474303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CA56-26F4-4D37-90C1-F7C4542427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93C940-C477-48CE-A29B-4E9E9B3499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BD9EE-E46E-442C-9E7D-E837CB6D65FD}"/>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5" name="Footer Placeholder 4">
            <a:extLst>
              <a:ext uri="{FF2B5EF4-FFF2-40B4-BE49-F238E27FC236}">
                <a16:creationId xmlns:a16="http://schemas.microsoft.com/office/drawing/2014/main" id="{31242C3E-BBED-41D1-89A0-967831D45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33C5C-D859-4920-A7B4-BBF0872D97E0}"/>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210679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5888-9685-49F3-95C9-DC153E1939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807E46-3DDC-4ACC-BD1D-AEA10465E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3B1256-1E35-475E-B008-A7FE68D9EDA8}"/>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5" name="Footer Placeholder 4">
            <a:extLst>
              <a:ext uri="{FF2B5EF4-FFF2-40B4-BE49-F238E27FC236}">
                <a16:creationId xmlns:a16="http://schemas.microsoft.com/office/drawing/2014/main" id="{A595B64A-3834-46EB-A62E-FD02A3B17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9408E-1E6D-438D-B395-45F4249043B4}"/>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92548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9953-2440-4529-B83A-EF9F8D3A94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68F4D9-90C4-4407-9427-A5965FBDE3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67EAEE-3B3B-403C-A56D-A5976FA0DA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0BC28C-8B44-47B8-893B-01229860511F}"/>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6" name="Footer Placeholder 5">
            <a:extLst>
              <a:ext uri="{FF2B5EF4-FFF2-40B4-BE49-F238E27FC236}">
                <a16:creationId xmlns:a16="http://schemas.microsoft.com/office/drawing/2014/main" id="{A84795C8-86F1-42E2-9EB3-88D689E09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D2CA9-4E5B-4719-A564-7AAE9FC16D50}"/>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36167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A4F5-E7A3-4136-B29F-8EDA0E2C33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880AD3-7E41-45BB-964E-535EA7057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24AFE7-CDD5-457E-B6FE-C0C3F59988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0FDBF-B54B-4E32-BE72-B4499B2C0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64CCBA-FAF9-4F95-90FB-618359704F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3FB668-BDE2-48B2-8EE4-97162E490D79}"/>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8" name="Footer Placeholder 7">
            <a:extLst>
              <a:ext uri="{FF2B5EF4-FFF2-40B4-BE49-F238E27FC236}">
                <a16:creationId xmlns:a16="http://schemas.microsoft.com/office/drawing/2014/main" id="{ECBA09FF-7B8C-4ABC-B014-94F73C9459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ACCE81-823F-4D63-B7DC-20D07BFF5AFE}"/>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95274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36D0-140B-4213-A785-4DF03A473E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8C38B-8BE2-4DDD-8E7C-B6AE0B74D904}"/>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4" name="Footer Placeholder 3">
            <a:extLst>
              <a:ext uri="{FF2B5EF4-FFF2-40B4-BE49-F238E27FC236}">
                <a16:creationId xmlns:a16="http://schemas.microsoft.com/office/drawing/2014/main" id="{529D03AE-09EF-4243-87E8-D60ECEEB78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80FE8-45E8-4596-B4D5-82C670C30DCC}"/>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610680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0B256-623A-4D79-A0DE-5CB3EA350454}"/>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3" name="Footer Placeholder 2">
            <a:extLst>
              <a:ext uri="{FF2B5EF4-FFF2-40B4-BE49-F238E27FC236}">
                <a16:creationId xmlns:a16="http://schemas.microsoft.com/office/drawing/2014/main" id="{4CD9F20F-8C1E-4C37-BD26-EBD9FFFBF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E10803-781B-4D51-831D-C7BB1AC24AD8}"/>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4021268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2D56-5FB2-420F-8220-A23C07F63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579066-8E69-49B9-8CBD-B450C4E1C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AF18AC-3EE8-4C6C-BBE7-225A0EE00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7428F-EF85-4BF4-AE0E-651793D14313}"/>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6" name="Footer Placeholder 5">
            <a:extLst>
              <a:ext uri="{FF2B5EF4-FFF2-40B4-BE49-F238E27FC236}">
                <a16:creationId xmlns:a16="http://schemas.microsoft.com/office/drawing/2014/main" id="{80310908-3C3A-48E5-9101-6055AEAFB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7F70D-106F-47CA-9D29-DBEA7ED28695}"/>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1067211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793E-55EC-439B-813B-2E5D1D8378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6682A9-0E24-4F49-95D1-75392FC7D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D2CE4E-A691-44C3-8EA8-CBB533D9E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CC7CB-EC2C-43A8-8F18-6BA893EEC9C5}"/>
              </a:ext>
            </a:extLst>
          </p:cNvPr>
          <p:cNvSpPr>
            <a:spLocks noGrp="1"/>
          </p:cNvSpPr>
          <p:nvPr>
            <p:ph type="dt" sz="half" idx="10"/>
          </p:nvPr>
        </p:nvSpPr>
        <p:spPr/>
        <p:txBody>
          <a:bodyPr/>
          <a:lstStyle/>
          <a:p>
            <a:fld id="{DE1D2DAB-834E-48AC-8008-D09DCE8B72BD}" type="datetimeFigureOut">
              <a:rPr lang="en-US" smtClean="0"/>
              <a:t>4/21/2021</a:t>
            </a:fld>
            <a:endParaRPr lang="en-US"/>
          </a:p>
        </p:txBody>
      </p:sp>
      <p:sp>
        <p:nvSpPr>
          <p:cNvPr id="6" name="Footer Placeholder 5">
            <a:extLst>
              <a:ext uri="{FF2B5EF4-FFF2-40B4-BE49-F238E27FC236}">
                <a16:creationId xmlns:a16="http://schemas.microsoft.com/office/drawing/2014/main" id="{1971770D-5B91-47D6-952D-A5F5B4D3AD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0A629-088E-40FF-A512-53FFDACDD475}"/>
              </a:ext>
            </a:extLst>
          </p:cNvPr>
          <p:cNvSpPr>
            <a:spLocks noGrp="1"/>
          </p:cNvSpPr>
          <p:nvPr>
            <p:ph type="sldNum" sz="quarter" idx="12"/>
          </p:nvPr>
        </p:nvSpPr>
        <p:spPr/>
        <p:txBody>
          <a:bodyPr/>
          <a:lstStyle/>
          <a:p>
            <a:fld id="{9CDE82BA-F13F-42B4-A544-F15AF4688157}" type="slidenum">
              <a:rPr lang="en-US" smtClean="0"/>
              <a:t>‹#›</a:t>
            </a:fld>
            <a:endParaRPr lang="en-US"/>
          </a:p>
        </p:txBody>
      </p:sp>
    </p:spTree>
    <p:extLst>
      <p:ext uri="{BB962C8B-B14F-4D97-AF65-F5344CB8AC3E}">
        <p14:creationId xmlns:p14="http://schemas.microsoft.com/office/powerpoint/2010/main" val="3852164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3DCD36-92A0-4453-9500-9A132339E2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C76EF0-CE3C-42B7-8DE8-55C5EC6C8A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ECC51-7074-4A2E-A5EC-B5DE29F8C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1D2DAB-834E-48AC-8008-D09DCE8B72BD}" type="datetimeFigureOut">
              <a:rPr lang="en-US" smtClean="0"/>
              <a:t>4/21/2021</a:t>
            </a:fld>
            <a:endParaRPr lang="en-US"/>
          </a:p>
        </p:txBody>
      </p:sp>
      <p:sp>
        <p:nvSpPr>
          <p:cNvPr id="5" name="Footer Placeholder 4">
            <a:extLst>
              <a:ext uri="{FF2B5EF4-FFF2-40B4-BE49-F238E27FC236}">
                <a16:creationId xmlns:a16="http://schemas.microsoft.com/office/drawing/2014/main" id="{9BE9847E-11D1-4DE2-A8A0-71059684E3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72D316-E743-4581-9FE3-F564BB6160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E82BA-F13F-42B4-A544-F15AF4688157}" type="slidenum">
              <a:rPr lang="en-US" smtClean="0"/>
              <a:t>‹#›</a:t>
            </a:fld>
            <a:endParaRPr lang="en-US"/>
          </a:p>
        </p:txBody>
      </p:sp>
    </p:spTree>
    <p:extLst>
      <p:ext uri="{BB962C8B-B14F-4D97-AF65-F5344CB8AC3E}">
        <p14:creationId xmlns:p14="http://schemas.microsoft.com/office/powerpoint/2010/main" val="3230189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youtu.be/xlG54WeWjX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a:extLst>
              <a:ext uri="{FF2B5EF4-FFF2-40B4-BE49-F238E27FC236}">
                <a16:creationId xmlns:a16="http://schemas.microsoft.com/office/drawing/2014/main" id="{3FC34FE8-9E85-4E52-8C48-01A675AB37F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21334" y="2877"/>
            <a:ext cx="12191999" cy="6857990"/>
          </a:xfrm>
          <a:prstGeom prst="rect">
            <a:avLst/>
          </a:prstGeom>
        </p:spPr>
      </p:pic>
      <p:sp>
        <p:nvSpPr>
          <p:cNvPr id="13" name="Rectangle 12">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FE5C5-643C-4DAC-AC98-052B9227DEB3}"/>
              </a:ext>
            </a:extLst>
          </p:cNvPr>
          <p:cNvSpPr>
            <a:spLocks noGrp="1"/>
          </p:cNvSpPr>
          <p:nvPr>
            <p:ph type="ctrTitle"/>
          </p:nvPr>
        </p:nvSpPr>
        <p:spPr>
          <a:xfrm>
            <a:off x="-32995" y="-102388"/>
            <a:ext cx="3757928" cy="820257"/>
          </a:xfrm>
        </p:spPr>
        <p:txBody>
          <a:bodyPr vert="horz" lIns="91440" tIns="45720" rIns="91440" bIns="45720" rtlCol="0" anchor="t">
            <a:normAutofit/>
          </a:bodyPr>
          <a:lstStyle/>
          <a:p>
            <a:pPr algn="l"/>
            <a:r>
              <a:rPr lang="en-US" sz="5200" dirty="0">
                <a:solidFill>
                  <a:srgbClr val="FFFFFF"/>
                </a:solidFill>
              </a:rPr>
              <a:t>Assignment 4</a:t>
            </a:r>
          </a:p>
        </p:txBody>
      </p:sp>
      <p:sp>
        <p:nvSpPr>
          <p:cNvPr id="15" name="Rectangle 1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E252F7A-F4CB-4622-BB52-1F9FFC5BB2F9}"/>
              </a:ext>
            </a:extLst>
          </p:cNvPr>
          <p:cNvSpPr>
            <a:spLocks noGrp="1"/>
          </p:cNvSpPr>
          <p:nvPr>
            <p:ph type="subTitle" idx="1"/>
          </p:nvPr>
        </p:nvSpPr>
        <p:spPr>
          <a:xfrm>
            <a:off x="3047" y="5146903"/>
            <a:ext cx="4371887" cy="495449"/>
          </a:xfrm>
        </p:spPr>
        <p:txBody>
          <a:bodyPr vert="horz" lIns="91440" tIns="45720" rIns="91440" bIns="45720" rtlCol="0" anchor="b">
            <a:normAutofit/>
          </a:bodyPr>
          <a:lstStyle/>
          <a:p>
            <a:pPr algn="l"/>
            <a:r>
              <a:rPr lang="en-US" sz="2000" dirty="0">
                <a:solidFill>
                  <a:srgbClr val="FFFFFF"/>
                </a:solidFill>
                <a:latin typeface="Segoe UI" panose="020B0502040204020203" pitchFamily="34" charset="0"/>
                <a:cs typeface="Segoe UI" panose="020B0502040204020203" pitchFamily="34" charset="0"/>
              </a:rPr>
              <a:t>Information Encoding Standard</a:t>
            </a:r>
          </a:p>
        </p:txBody>
      </p:sp>
      <p:sp>
        <p:nvSpPr>
          <p:cNvPr id="5" name="Rectangle 4">
            <a:extLst>
              <a:ext uri="{FF2B5EF4-FFF2-40B4-BE49-F238E27FC236}">
                <a16:creationId xmlns:a16="http://schemas.microsoft.com/office/drawing/2014/main" id="{CC7EAB33-FCB5-4AFA-8452-56B6A1E872BA}"/>
              </a:ext>
            </a:extLst>
          </p:cNvPr>
          <p:cNvSpPr/>
          <p:nvPr/>
        </p:nvSpPr>
        <p:spPr>
          <a:xfrm>
            <a:off x="-106532" y="5445821"/>
            <a:ext cx="2858609" cy="110443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Aft>
                <a:spcPts val="600"/>
              </a:spcAft>
            </a:pPr>
            <a:r>
              <a:rPr lang="en-US" sz="2000" dirty="0">
                <a:latin typeface="Segoe UI" panose="020B0502040204020203" pitchFamily="34" charset="0"/>
                <a:cs typeface="Segoe UI" panose="020B0502040204020203" pitchFamily="34" charset="0"/>
              </a:rPr>
              <a:t>Student Name: Money</a:t>
            </a:r>
          </a:p>
          <a:p>
            <a:pPr algn="ctr">
              <a:spcAft>
                <a:spcPts val="600"/>
              </a:spcAft>
            </a:pPr>
            <a:r>
              <a:rPr lang="en-US" sz="2000" dirty="0">
                <a:latin typeface="Segoe UI" panose="020B0502040204020203" pitchFamily="34" charset="0"/>
                <a:cs typeface="Segoe UI" panose="020B0502040204020203" pitchFamily="34" charset="0"/>
              </a:rPr>
              <a:t>Student Id: 200459799</a:t>
            </a:r>
          </a:p>
        </p:txBody>
      </p:sp>
      <p:sp>
        <p:nvSpPr>
          <p:cNvPr id="12" name="Title 1">
            <a:extLst>
              <a:ext uri="{FF2B5EF4-FFF2-40B4-BE49-F238E27FC236}">
                <a16:creationId xmlns:a16="http://schemas.microsoft.com/office/drawing/2014/main" id="{870E643C-8140-4E49-86EC-91F84B8F37B0}"/>
              </a:ext>
            </a:extLst>
          </p:cNvPr>
          <p:cNvSpPr txBox="1">
            <a:spLocks/>
          </p:cNvSpPr>
          <p:nvPr/>
        </p:nvSpPr>
        <p:spPr>
          <a:xfrm>
            <a:off x="21335" y="4964886"/>
            <a:ext cx="3471169" cy="49544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rgbClr val="FFFFFF"/>
                </a:solidFill>
                <a:latin typeface="Segoe UI" panose="020B0502040204020203" pitchFamily="34" charset="0"/>
                <a:cs typeface="Segoe UI" panose="020B0502040204020203" pitchFamily="34" charset="0"/>
              </a:rPr>
              <a:t>BDAT1001</a:t>
            </a:r>
          </a:p>
        </p:txBody>
      </p:sp>
      <p:sp>
        <p:nvSpPr>
          <p:cNvPr id="10" name="Title 1">
            <a:extLst>
              <a:ext uri="{FF2B5EF4-FFF2-40B4-BE49-F238E27FC236}">
                <a16:creationId xmlns:a16="http://schemas.microsoft.com/office/drawing/2014/main" id="{19278355-2283-41FF-95D8-600C8589EB54}"/>
              </a:ext>
            </a:extLst>
          </p:cNvPr>
          <p:cNvSpPr txBox="1">
            <a:spLocks/>
          </p:cNvSpPr>
          <p:nvPr/>
        </p:nvSpPr>
        <p:spPr>
          <a:xfrm>
            <a:off x="-45715" y="841416"/>
            <a:ext cx="2495952" cy="69442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rgbClr val="FFFFFF"/>
                </a:solidFill>
              </a:rPr>
              <a:t>Part 1</a:t>
            </a:r>
          </a:p>
        </p:txBody>
      </p:sp>
    </p:spTree>
    <p:extLst>
      <p:ext uri="{BB962C8B-B14F-4D97-AF65-F5344CB8AC3E}">
        <p14:creationId xmlns:p14="http://schemas.microsoft.com/office/powerpoint/2010/main" val="26157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471740"/>
          </a:xfrm>
        </p:spPr>
        <p:txBody>
          <a:bodyPr>
            <a:normAutofit/>
          </a:bodyPr>
          <a:lstStyle/>
          <a:p>
            <a:pPr algn="ctr"/>
            <a:r>
              <a:rPr lang="en-US" sz="1800" b="1" dirty="0"/>
              <a:t>Authenticate login user</a:t>
            </a: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143000"/>
            <a:ext cx="10515600" cy="5564758"/>
          </a:xfrm>
        </p:spPr>
        <p:txBody>
          <a:bodyPr>
            <a:normAutofit/>
          </a:bodyPr>
          <a:lstStyle/>
          <a:p>
            <a:pPr marL="285750" indent="-285750">
              <a:buFont typeface="Arial" panose="020B0604020202020204" pitchFamily="34" charset="0"/>
              <a:buChar char="•"/>
            </a:pPr>
            <a:r>
              <a:rPr lang="en-US" sz="1400" dirty="0"/>
              <a:t>Our aim here is to verify login user.</a:t>
            </a:r>
          </a:p>
          <a:p>
            <a:pPr marL="285750" indent="-285750">
              <a:buFont typeface="Arial" panose="020B0604020202020204" pitchFamily="34" charset="0"/>
              <a:buChar char="•"/>
            </a:pPr>
            <a:r>
              <a:rPr lang="en-US" sz="1400" dirty="0"/>
              <a:t>To do so, We create a project Identity example in VS 2019 of </a:t>
            </a:r>
            <a:r>
              <a:rPr lang="en-US" sz="1400" dirty="0" err="1"/>
              <a:t>ASP.Net</a:t>
            </a:r>
            <a:r>
              <a:rPr lang="en-US" sz="1400" dirty="0"/>
              <a:t> core application.</a:t>
            </a:r>
          </a:p>
          <a:p>
            <a:pPr marL="285750" indent="-285750">
              <a:buFont typeface="Arial" panose="020B0604020202020204" pitchFamily="34" charset="0"/>
              <a:buChar char="•"/>
            </a:pPr>
            <a:r>
              <a:rPr lang="en-US" sz="1400" dirty="0"/>
              <a:t>In this project we will write all required code in the shown class classes in the given screenshot</a:t>
            </a:r>
          </a:p>
          <a:p>
            <a:pPr marL="285750" indent="-285750">
              <a:buFont typeface="Arial" panose="020B0604020202020204" pitchFamily="34" charset="0"/>
              <a:buChar char="•"/>
            </a:pPr>
            <a:r>
              <a:rPr lang="en-US" sz="1400" dirty="0"/>
              <a:t>After writing all code, when we will run the project, the first page will be our home page.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pPr marL="285750" indent="-285750">
              <a:buFont typeface="Arial" panose="020B0604020202020204" pitchFamily="34" charset="0"/>
              <a:buChar char="•"/>
            </a:pPr>
            <a:r>
              <a:rPr lang="en-US" sz="1400" dirty="0"/>
              <a:t>Now when I’m trying to access secret page from home page, I’ll automatically redirect to Login page because application want that user first verify itself to access secret page.</a:t>
            </a:r>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5" name="Picture 4">
            <a:extLst>
              <a:ext uri="{FF2B5EF4-FFF2-40B4-BE49-F238E27FC236}">
                <a16:creationId xmlns:a16="http://schemas.microsoft.com/office/drawing/2014/main" id="{FF3E660D-78F2-4DA6-B2CB-7B054E5F9FF9}"/>
              </a:ext>
            </a:extLst>
          </p:cNvPr>
          <p:cNvPicPr>
            <a:picLocks noChangeAspect="1"/>
          </p:cNvPicPr>
          <p:nvPr/>
        </p:nvPicPr>
        <p:blipFill>
          <a:blip r:embed="rId2"/>
          <a:stretch>
            <a:fillRect/>
          </a:stretch>
        </p:blipFill>
        <p:spPr>
          <a:xfrm>
            <a:off x="7929670" y="1280351"/>
            <a:ext cx="3581400" cy="2645028"/>
          </a:xfrm>
          <a:prstGeom prst="rect">
            <a:avLst/>
          </a:prstGeom>
        </p:spPr>
      </p:pic>
      <p:pic>
        <p:nvPicPr>
          <p:cNvPr id="8" name="Picture 7">
            <a:extLst>
              <a:ext uri="{FF2B5EF4-FFF2-40B4-BE49-F238E27FC236}">
                <a16:creationId xmlns:a16="http://schemas.microsoft.com/office/drawing/2014/main" id="{77F96833-8310-4853-827C-5697FC1C37DF}"/>
              </a:ext>
            </a:extLst>
          </p:cNvPr>
          <p:cNvPicPr>
            <a:picLocks noChangeAspect="1"/>
          </p:cNvPicPr>
          <p:nvPr/>
        </p:nvPicPr>
        <p:blipFill>
          <a:blip r:embed="rId3"/>
          <a:stretch>
            <a:fillRect/>
          </a:stretch>
        </p:blipFill>
        <p:spPr>
          <a:xfrm>
            <a:off x="866775" y="2440497"/>
            <a:ext cx="3486150" cy="1484882"/>
          </a:xfrm>
          <a:prstGeom prst="rect">
            <a:avLst/>
          </a:prstGeom>
        </p:spPr>
      </p:pic>
      <p:pic>
        <p:nvPicPr>
          <p:cNvPr id="10" name="Picture 9">
            <a:extLst>
              <a:ext uri="{FF2B5EF4-FFF2-40B4-BE49-F238E27FC236}">
                <a16:creationId xmlns:a16="http://schemas.microsoft.com/office/drawing/2014/main" id="{8BBC0FBF-515F-4374-9DDB-A3F487EC41DB}"/>
              </a:ext>
            </a:extLst>
          </p:cNvPr>
          <p:cNvPicPr>
            <a:picLocks noChangeAspect="1"/>
          </p:cNvPicPr>
          <p:nvPr/>
        </p:nvPicPr>
        <p:blipFill>
          <a:blip r:embed="rId4"/>
          <a:stretch>
            <a:fillRect/>
          </a:stretch>
        </p:blipFill>
        <p:spPr>
          <a:xfrm>
            <a:off x="866775" y="4618279"/>
            <a:ext cx="4262437" cy="1858721"/>
          </a:xfrm>
          <a:prstGeom prst="rect">
            <a:avLst/>
          </a:prstGeom>
        </p:spPr>
      </p:pic>
    </p:spTree>
    <p:extLst>
      <p:ext uri="{BB962C8B-B14F-4D97-AF65-F5344CB8AC3E}">
        <p14:creationId xmlns:p14="http://schemas.microsoft.com/office/powerpoint/2010/main" val="507227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471740"/>
          </a:xfrm>
        </p:spPr>
        <p:txBody>
          <a:bodyPr>
            <a:normAutofit/>
          </a:bodyPr>
          <a:lstStyle/>
          <a:p>
            <a:pPr algn="ctr"/>
            <a:r>
              <a:rPr lang="en-US" sz="1800" b="1" dirty="0"/>
              <a:t>Authenticate login user</a:t>
            </a:r>
            <a:endParaRPr lang="en-US" sz="18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143000"/>
            <a:ext cx="10515600" cy="5564758"/>
          </a:xfrm>
        </p:spPr>
        <p:txBody>
          <a:bodyPr>
            <a:normAutofit/>
          </a:bodyPr>
          <a:lstStyle/>
          <a:p>
            <a:pPr marL="285750" indent="-285750">
              <a:buFont typeface="Arial" panose="020B0604020202020204" pitchFamily="34" charset="0"/>
              <a:buChar char="•"/>
            </a:pPr>
            <a:r>
              <a:rPr lang="en-US" sz="1400" dirty="0"/>
              <a:t>But here, before login user need to register itself and to do so we will go to register page.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Now on this page user can register and as soon as user register, a verification email will be sent to him.</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6" name="Picture 5">
            <a:extLst>
              <a:ext uri="{FF2B5EF4-FFF2-40B4-BE49-F238E27FC236}">
                <a16:creationId xmlns:a16="http://schemas.microsoft.com/office/drawing/2014/main" id="{EE501E32-F6EE-4B00-A9AB-F2360A79F751}"/>
              </a:ext>
            </a:extLst>
          </p:cNvPr>
          <p:cNvPicPr>
            <a:picLocks noChangeAspect="1"/>
          </p:cNvPicPr>
          <p:nvPr/>
        </p:nvPicPr>
        <p:blipFill>
          <a:blip r:embed="rId2"/>
          <a:stretch>
            <a:fillRect/>
          </a:stretch>
        </p:blipFill>
        <p:spPr>
          <a:xfrm>
            <a:off x="680930" y="1462088"/>
            <a:ext cx="3833920" cy="2096474"/>
          </a:xfrm>
          <a:prstGeom prst="rect">
            <a:avLst/>
          </a:prstGeom>
        </p:spPr>
      </p:pic>
      <p:pic>
        <p:nvPicPr>
          <p:cNvPr id="12" name="Picture 11">
            <a:extLst>
              <a:ext uri="{FF2B5EF4-FFF2-40B4-BE49-F238E27FC236}">
                <a16:creationId xmlns:a16="http://schemas.microsoft.com/office/drawing/2014/main" id="{C0AA5A47-29DF-427E-AA53-5FA0DCE39507}"/>
              </a:ext>
            </a:extLst>
          </p:cNvPr>
          <p:cNvPicPr>
            <a:picLocks noChangeAspect="1"/>
          </p:cNvPicPr>
          <p:nvPr/>
        </p:nvPicPr>
        <p:blipFill>
          <a:blip r:embed="rId3"/>
          <a:stretch>
            <a:fillRect/>
          </a:stretch>
        </p:blipFill>
        <p:spPr>
          <a:xfrm>
            <a:off x="890480" y="4014788"/>
            <a:ext cx="3624370" cy="1757478"/>
          </a:xfrm>
          <a:prstGeom prst="rect">
            <a:avLst/>
          </a:prstGeom>
        </p:spPr>
      </p:pic>
      <p:pic>
        <p:nvPicPr>
          <p:cNvPr id="14" name="Picture 13">
            <a:extLst>
              <a:ext uri="{FF2B5EF4-FFF2-40B4-BE49-F238E27FC236}">
                <a16:creationId xmlns:a16="http://schemas.microsoft.com/office/drawing/2014/main" id="{E4108B4F-B138-4624-A123-6AA70330623F}"/>
              </a:ext>
            </a:extLst>
          </p:cNvPr>
          <p:cNvPicPr>
            <a:picLocks noChangeAspect="1"/>
          </p:cNvPicPr>
          <p:nvPr/>
        </p:nvPicPr>
        <p:blipFill>
          <a:blip r:embed="rId4"/>
          <a:stretch>
            <a:fillRect/>
          </a:stretch>
        </p:blipFill>
        <p:spPr>
          <a:xfrm>
            <a:off x="9038276" y="4648200"/>
            <a:ext cx="2620324" cy="1020254"/>
          </a:xfrm>
          <a:prstGeom prst="rect">
            <a:avLst/>
          </a:prstGeom>
        </p:spPr>
      </p:pic>
      <p:pic>
        <p:nvPicPr>
          <p:cNvPr id="16" name="Picture 15">
            <a:extLst>
              <a:ext uri="{FF2B5EF4-FFF2-40B4-BE49-F238E27FC236}">
                <a16:creationId xmlns:a16="http://schemas.microsoft.com/office/drawing/2014/main" id="{A2AB0EE7-74CD-4CD0-8846-DB06D269095F}"/>
              </a:ext>
            </a:extLst>
          </p:cNvPr>
          <p:cNvPicPr>
            <a:picLocks noChangeAspect="1"/>
          </p:cNvPicPr>
          <p:nvPr/>
        </p:nvPicPr>
        <p:blipFill>
          <a:blip r:embed="rId5"/>
          <a:stretch>
            <a:fillRect/>
          </a:stretch>
        </p:blipFill>
        <p:spPr>
          <a:xfrm>
            <a:off x="4694661" y="4014788"/>
            <a:ext cx="3833920" cy="1579079"/>
          </a:xfrm>
          <a:prstGeom prst="rect">
            <a:avLst/>
          </a:prstGeom>
        </p:spPr>
      </p:pic>
    </p:spTree>
    <p:extLst>
      <p:ext uri="{BB962C8B-B14F-4D97-AF65-F5344CB8AC3E}">
        <p14:creationId xmlns:p14="http://schemas.microsoft.com/office/powerpoint/2010/main" val="163141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471740"/>
          </a:xfrm>
        </p:spPr>
        <p:txBody>
          <a:bodyPr>
            <a:normAutofit/>
          </a:bodyPr>
          <a:lstStyle/>
          <a:p>
            <a:pPr algn="ctr"/>
            <a:r>
              <a:rPr lang="en-US" sz="1800" b="1" dirty="0"/>
              <a:t>Authenticate login user</a:t>
            </a:r>
            <a:endParaRPr lang="en-US" sz="18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143000"/>
            <a:ext cx="10515600" cy="5564758"/>
          </a:xfrm>
        </p:spPr>
        <p:txBody>
          <a:bodyPr>
            <a:normAutofit/>
          </a:bodyPr>
          <a:lstStyle/>
          <a:p>
            <a:pPr marL="285750" indent="-285750">
              <a:buFont typeface="Arial" panose="020B0604020202020204" pitchFamily="34" charset="0"/>
              <a:buChar char="•"/>
            </a:pPr>
            <a:r>
              <a:rPr lang="en-US" sz="1400" dirty="0"/>
              <a:t>Now when user verify itself then login URL will appear to login. For this email verification we are using paper cut application.</a:t>
            </a:r>
          </a:p>
          <a:p>
            <a:pPr marL="285750" indent="-285750">
              <a:buFont typeface="Arial" panose="020B0604020202020204" pitchFamily="34" charset="0"/>
              <a:buChar char="•"/>
            </a:pPr>
            <a:r>
              <a:rPr lang="en-US" sz="1400" dirty="0"/>
              <a:t>This email will be sent from user which is defined in App Setting page to user which is given Home Controller page.</a:t>
            </a:r>
          </a:p>
          <a:p>
            <a:pPr marL="285750" indent="-285750">
              <a:buFont typeface="Arial" panose="020B0604020202020204" pitchFamily="34" charset="0"/>
              <a:buChar char="•"/>
            </a:pPr>
            <a:r>
              <a:rPr lang="en-US" sz="1400" dirty="0"/>
              <a:t>For all this email process we are using ‘</a:t>
            </a:r>
            <a:r>
              <a:rPr lang="en-US" sz="1400" dirty="0" err="1"/>
              <a:t>NETCore.MailKit</a:t>
            </a:r>
            <a:r>
              <a:rPr lang="en-US" sz="1400" dirty="0"/>
              <a:t>’ package.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5" name="Picture 4">
            <a:extLst>
              <a:ext uri="{FF2B5EF4-FFF2-40B4-BE49-F238E27FC236}">
                <a16:creationId xmlns:a16="http://schemas.microsoft.com/office/drawing/2014/main" id="{43077E4C-3E94-4871-870D-743B19572CC9}"/>
              </a:ext>
            </a:extLst>
          </p:cNvPr>
          <p:cNvPicPr>
            <a:picLocks noChangeAspect="1"/>
          </p:cNvPicPr>
          <p:nvPr/>
        </p:nvPicPr>
        <p:blipFill>
          <a:blip r:embed="rId2"/>
          <a:stretch>
            <a:fillRect/>
          </a:stretch>
        </p:blipFill>
        <p:spPr>
          <a:xfrm>
            <a:off x="795230" y="4184062"/>
            <a:ext cx="6076950" cy="1985538"/>
          </a:xfrm>
          <a:prstGeom prst="rect">
            <a:avLst/>
          </a:prstGeom>
        </p:spPr>
      </p:pic>
      <p:pic>
        <p:nvPicPr>
          <p:cNvPr id="8" name="Picture 7">
            <a:extLst>
              <a:ext uri="{FF2B5EF4-FFF2-40B4-BE49-F238E27FC236}">
                <a16:creationId xmlns:a16="http://schemas.microsoft.com/office/drawing/2014/main" id="{39BC7647-2749-48AF-B507-4EBC14F8579E}"/>
              </a:ext>
            </a:extLst>
          </p:cNvPr>
          <p:cNvPicPr>
            <a:picLocks noChangeAspect="1"/>
          </p:cNvPicPr>
          <p:nvPr/>
        </p:nvPicPr>
        <p:blipFill>
          <a:blip r:embed="rId3"/>
          <a:stretch>
            <a:fillRect/>
          </a:stretch>
        </p:blipFill>
        <p:spPr>
          <a:xfrm>
            <a:off x="795230" y="2334402"/>
            <a:ext cx="6867525" cy="1590977"/>
          </a:xfrm>
          <a:prstGeom prst="rect">
            <a:avLst/>
          </a:prstGeom>
        </p:spPr>
      </p:pic>
    </p:spTree>
    <p:extLst>
      <p:ext uri="{BB962C8B-B14F-4D97-AF65-F5344CB8AC3E}">
        <p14:creationId xmlns:p14="http://schemas.microsoft.com/office/powerpoint/2010/main" val="1000815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471740"/>
          </a:xfrm>
        </p:spPr>
        <p:txBody>
          <a:bodyPr>
            <a:normAutofit/>
          </a:bodyPr>
          <a:lstStyle/>
          <a:p>
            <a:pPr algn="ctr"/>
            <a:r>
              <a:rPr lang="en-US" sz="1800" b="1" dirty="0"/>
              <a:t>Authenticate login user</a:t>
            </a:r>
            <a:endParaRPr lang="en-US" sz="18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143000"/>
            <a:ext cx="10515600" cy="5564758"/>
          </a:xfrm>
        </p:spPr>
        <p:txBody>
          <a:bodyPr>
            <a:normAutofit/>
          </a:bodyPr>
          <a:lstStyle/>
          <a:p>
            <a:pPr marL="285750" indent="-285750">
              <a:buFont typeface="Arial" panose="020B0604020202020204" pitchFamily="34" charset="0"/>
              <a:buChar char="•"/>
            </a:pPr>
            <a:r>
              <a:rPr lang="en-US" sz="1400" dirty="0"/>
              <a:t>Once user click on verify link, then below screen will appear with thankyou message.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Now user can login by click on this go to login page. Here user have to login with same username and password which was used while registration.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Now user can access the secret page after verification process.</a:t>
            </a:r>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6" name="Picture 5">
            <a:extLst>
              <a:ext uri="{FF2B5EF4-FFF2-40B4-BE49-F238E27FC236}">
                <a16:creationId xmlns:a16="http://schemas.microsoft.com/office/drawing/2014/main" id="{3C63A8B3-BC12-4C48-A779-9E4090F6532A}"/>
              </a:ext>
            </a:extLst>
          </p:cNvPr>
          <p:cNvPicPr>
            <a:picLocks noChangeAspect="1"/>
          </p:cNvPicPr>
          <p:nvPr/>
        </p:nvPicPr>
        <p:blipFill>
          <a:blip r:embed="rId2"/>
          <a:stretch>
            <a:fillRect/>
          </a:stretch>
        </p:blipFill>
        <p:spPr>
          <a:xfrm>
            <a:off x="801440" y="1546379"/>
            <a:ext cx="6867525" cy="1463521"/>
          </a:xfrm>
          <a:prstGeom prst="rect">
            <a:avLst/>
          </a:prstGeom>
        </p:spPr>
      </p:pic>
      <p:pic>
        <p:nvPicPr>
          <p:cNvPr id="9" name="Picture 8">
            <a:extLst>
              <a:ext uri="{FF2B5EF4-FFF2-40B4-BE49-F238E27FC236}">
                <a16:creationId xmlns:a16="http://schemas.microsoft.com/office/drawing/2014/main" id="{0799E142-79C7-4FB3-857F-ECA2A7CE3915}"/>
              </a:ext>
            </a:extLst>
          </p:cNvPr>
          <p:cNvPicPr>
            <a:picLocks noChangeAspect="1"/>
          </p:cNvPicPr>
          <p:nvPr/>
        </p:nvPicPr>
        <p:blipFill>
          <a:blip r:embed="rId3"/>
          <a:stretch>
            <a:fillRect/>
          </a:stretch>
        </p:blipFill>
        <p:spPr>
          <a:xfrm>
            <a:off x="801440" y="3605343"/>
            <a:ext cx="3829050" cy="1338132"/>
          </a:xfrm>
          <a:prstGeom prst="rect">
            <a:avLst/>
          </a:prstGeom>
        </p:spPr>
      </p:pic>
      <p:pic>
        <p:nvPicPr>
          <p:cNvPr id="11" name="Picture 10">
            <a:extLst>
              <a:ext uri="{FF2B5EF4-FFF2-40B4-BE49-F238E27FC236}">
                <a16:creationId xmlns:a16="http://schemas.microsoft.com/office/drawing/2014/main" id="{82A99802-93B4-44E1-AD8E-EF75ACDDDA1D}"/>
              </a:ext>
            </a:extLst>
          </p:cNvPr>
          <p:cNvPicPr>
            <a:picLocks noChangeAspect="1"/>
          </p:cNvPicPr>
          <p:nvPr/>
        </p:nvPicPr>
        <p:blipFill>
          <a:blip r:embed="rId4"/>
          <a:stretch>
            <a:fillRect/>
          </a:stretch>
        </p:blipFill>
        <p:spPr>
          <a:xfrm>
            <a:off x="928687" y="5538918"/>
            <a:ext cx="5133975" cy="1190625"/>
          </a:xfrm>
          <a:prstGeom prst="rect">
            <a:avLst/>
          </a:prstGeom>
        </p:spPr>
      </p:pic>
    </p:spTree>
    <p:extLst>
      <p:ext uri="{BB962C8B-B14F-4D97-AF65-F5344CB8AC3E}">
        <p14:creationId xmlns:p14="http://schemas.microsoft.com/office/powerpoint/2010/main" val="182147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01B6F9-4B8B-4307-B773-FAD11CDE260C}"/>
              </a:ext>
            </a:extLst>
          </p:cNvPr>
          <p:cNvSpPr/>
          <p:nvPr/>
        </p:nvSpPr>
        <p:spPr>
          <a:xfrm>
            <a:off x="1316763" y="1717737"/>
            <a:ext cx="8691239" cy="22460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Authenticate user JWT security</a:t>
            </a:r>
            <a:endParaRPr lang="en-US" dirty="0"/>
          </a:p>
        </p:txBody>
      </p:sp>
    </p:spTree>
    <p:extLst>
      <p:ext uri="{BB962C8B-B14F-4D97-AF65-F5344CB8AC3E}">
        <p14:creationId xmlns:p14="http://schemas.microsoft.com/office/powerpoint/2010/main" val="1969496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471740"/>
          </a:xfrm>
        </p:spPr>
        <p:txBody>
          <a:bodyPr>
            <a:normAutofit/>
          </a:bodyPr>
          <a:lstStyle/>
          <a:p>
            <a:pPr algn="ctr"/>
            <a:r>
              <a:rPr lang="en-US" sz="1800" b="1" dirty="0"/>
              <a:t>Authenticate user JWT security</a:t>
            </a:r>
            <a:endParaRPr lang="en-US" sz="800" b="1" dirty="0"/>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143000"/>
            <a:ext cx="10515600" cy="5564758"/>
          </a:xfrm>
        </p:spPr>
        <p:txBody>
          <a:bodyPr>
            <a:normAutofit/>
          </a:bodyPr>
          <a:lstStyle/>
          <a:p>
            <a:pPr marL="285750" indent="-285750">
              <a:buFont typeface="Arial" panose="020B0604020202020204" pitchFamily="34" charset="0"/>
              <a:buChar char="•"/>
            </a:pPr>
            <a:r>
              <a:rPr lang="en-US" sz="1400" dirty="0"/>
              <a:t>Our aim here to authenticate user using Token.</a:t>
            </a:r>
          </a:p>
          <a:p>
            <a:pPr marL="285750" indent="-285750">
              <a:buFont typeface="Arial" panose="020B0604020202020204" pitchFamily="34" charset="0"/>
              <a:buChar char="•"/>
            </a:pPr>
            <a:r>
              <a:rPr lang="en-US" sz="1400" dirty="0"/>
              <a:t>To do so, We create 3  projects </a:t>
            </a:r>
            <a:r>
              <a:rPr lang="en-US" sz="1400" dirty="0" err="1"/>
              <a:t>ApiOne</a:t>
            </a:r>
            <a:r>
              <a:rPr lang="en-US" sz="1400" dirty="0"/>
              <a:t>, Client, Server.</a:t>
            </a:r>
          </a:p>
          <a:p>
            <a:pPr marL="285750" indent="-285750">
              <a:buFont typeface="Arial" panose="020B0604020202020204" pitchFamily="34" charset="0"/>
              <a:buChar char="•"/>
            </a:pPr>
            <a:r>
              <a:rPr lang="en-US" sz="1400" dirty="0"/>
              <a:t>Here we are using JWT for API security.</a:t>
            </a:r>
          </a:p>
          <a:p>
            <a:pPr marL="285750" indent="-285750">
              <a:buFont typeface="Arial" panose="020B0604020202020204" pitchFamily="34" charset="0"/>
              <a:buChar char="•"/>
            </a:pPr>
            <a:r>
              <a:rPr lang="en-US" sz="1400" dirty="0"/>
              <a:t>Basically, in this project are creating a secure that can be access by authenticated user and for authentication user will required a token.</a:t>
            </a:r>
          </a:p>
          <a:p>
            <a:pPr marL="285750" indent="-285750">
              <a:buFont typeface="Arial" panose="020B0604020202020204" pitchFamily="34" charset="0"/>
              <a:buChar char="•"/>
            </a:pPr>
            <a:r>
              <a:rPr lang="en-US" sz="1400" dirty="0"/>
              <a:t>All these 3 projects will run at the same time.</a:t>
            </a:r>
          </a:p>
          <a:p>
            <a:pPr marL="285750" indent="-285750">
              <a:buFont typeface="Arial" panose="020B0604020202020204" pitchFamily="34" charset="0"/>
              <a:buChar char="•"/>
            </a:pPr>
            <a:r>
              <a:rPr lang="en-US" sz="1400" dirty="0"/>
              <a:t>When application run, First client project will check is user is authenticated or not by calling authorize method defined in </a:t>
            </a:r>
            <a:r>
              <a:rPr lang="en-US" sz="1400" dirty="0" err="1"/>
              <a:t>oauth</a:t>
            </a:r>
            <a:r>
              <a:rPr lang="en-US" sz="1400" dirty="0"/>
              <a:t> controller in server project.</a:t>
            </a:r>
          </a:p>
          <a:p>
            <a:pPr marL="285750" indent="-285750">
              <a:buFont typeface="Arial" panose="020B0604020202020204" pitchFamily="34" charset="0"/>
              <a:buChar char="•"/>
            </a:pPr>
            <a:r>
              <a:rPr lang="en-US" sz="1400" dirty="0"/>
              <a:t>If user is authorized, then </a:t>
            </a:r>
            <a:r>
              <a:rPr lang="en-US" sz="1400" dirty="0" err="1"/>
              <a:t>Authorize.cshtml</a:t>
            </a:r>
            <a:r>
              <a:rPr lang="en-US" sz="1400" dirty="0"/>
              <a:t> will open where user must enter its name.</a:t>
            </a:r>
          </a:p>
          <a:p>
            <a:pPr marL="285750" indent="-285750">
              <a:buFont typeface="Arial" panose="020B0604020202020204" pitchFamily="34" charset="0"/>
              <a:buChar char="•"/>
            </a:pPr>
            <a:r>
              <a:rPr lang="en-US" sz="1400" dirty="0"/>
              <a:t>Now a token will generate for given user.</a:t>
            </a:r>
          </a:p>
          <a:p>
            <a:pPr marL="285750" indent="-285750">
              <a:buFont typeface="Arial" panose="020B0604020202020204" pitchFamily="34" charset="0"/>
              <a:buChar char="•"/>
            </a:pPr>
            <a:r>
              <a:rPr lang="en-US" sz="1400" dirty="0"/>
              <a:t>Then this generated token is expired or not will be checked by server and if the token expire then refresh token method will run to </a:t>
            </a:r>
            <a:r>
              <a:rPr lang="en-US" sz="1400" dirty="0" err="1"/>
              <a:t>refersh</a:t>
            </a:r>
            <a:r>
              <a:rPr lang="en-US" sz="1400" dirty="0"/>
              <a:t> the token. The life of refresh token is more then previous generated token</a:t>
            </a:r>
          </a:p>
          <a:p>
            <a:pPr marL="285750" indent="-285750">
              <a:buFont typeface="Arial" panose="020B0604020202020204" pitchFamily="34" charset="0"/>
              <a:buChar char="•"/>
            </a:pPr>
            <a:r>
              <a:rPr lang="en-US" sz="1400" dirty="0"/>
              <a:t>Now this token is correct or not will be checked by </a:t>
            </a:r>
            <a:r>
              <a:rPr lang="en-US" sz="1400" dirty="0" err="1"/>
              <a:t>Api</a:t>
            </a:r>
            <a:r>
              <a:rPr lang="en-US" sz="1400" dirty="0"/>
              <a:t> One, if token is correct then user will be able to access the </a:t>
            </a:r>
            <a:r>
              <a:rPr lang="en-US" sz="1400" dirty="0" err="1"/>
              <a:t>api</a:t>
            </a:r>
            <a:r>
              <a:rPr lang="en-US" sz="1400" dirty="0"/>
              <a:t> else authentication error will appear.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6" name="Picture 5">
            <a:extLst>
              <a:ext uri="{FF2B5EF4-FFF2-40B4-BE49-F238E27FC236}">
                <a16:creationId xmlns:a16="http://schemas.microsoft.com/office/drawing/2014/main" id="{E17C46F1-BB01-4D08-A492-CCCE75111860}"/>
              </a:ext>
            </a:extLst>
          </p:cNvPr>
          <p:cNvPicPr>
            <a:picLocks noChangeAspect="1"/>
          </p:cNvPicPr>
          <p:nvPr/>
        </p:nvPicPr>
        <p:blipFill>
          <a:blip r:embed="rId2"/>
          <a:stretch>
            <a:fillRect/>
          </a:stretch>
        </p:blipFill>
        <p:spPr>
          <a:xfrm>
            <a:off x="8267700" y="1100137"/>
            <a:ext cx="1600200" cy="828675"/>
          </a:xfrm>
          <a:prstGeom prst="rect">
            <a:avLst/>
          </a:prstGeom>
        </p:spPr>
      </p:pic>
    </p:spTree>
    <p:extLst>
      <p:ext uri="{BB962C8B-B14F-4D97-AF65-F5344CB8AC3E}">
        <p14:creationId xmlns:p14="http://schemas.microsoft.com/office/powerpoint/2010/main" val="2285675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471740"/>
          </a:xfrm>
        </p:spPr>
        <p:txBody>
          <a:bodyPr>
            <a:normAutofit/>
          </a:bodyPr>
          <a:lstStyle/>
          <a:p>
            <a:pPr algn="ctr"/>
            <a:r>
              <a:rPr lang="en-US" sz="1800" b="1" dirty="0"/>
              <a:t>Authenticate user JWT security</a:t>
            </a:r>
            <a:endParaRPr lang="en-US" sz="800" b="1" dirty="0"/>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143000"/>
            <a:ext cx="10515600" cy="5564758"/>
          </a:xfrm>
        </p:spPr>
        <p:txBody>
          <a:bodyPr>
            <a:normAutofit/>
          </a:bodyPr>
          <a:lstStyle/>
          <a:p>
            <a:endParaRPr lang="en-US" sz="1400" dirty="0"/>
          </a:p>
        </p:txBody>
      </p:sp>
      <p:pic>
        <p:nvPicPr>
          <p:cNvPr id="5" name="Picture 4">
            <a:extLst>
              <a:ext uri="{FF2B5EF4-FFF2-40B4-BE49-F238E27FC236}">
                <a16:creationId xmlns:a16="http://schemas.microsoft.com/office/drawing/2014/main" id="{CD10435E-2E30-4606-8503-7EC3B349DC4A}"/>
              </a:ext>
            </a:extLst>
          </p:cNvPr>
          <p:cNvPicPr>
            <a:picLocks noChangeAspect="1"/>
          </p:cNvPicPr>
          <p:nvPr/>
        </p:nvPicPr>
        <p:blipFill>
          <a:blip r:embed="rId2"/>
          <a:stretch>
            <a:fillRect/>
          </a:stretch>
        </p:blipFill>
        <p:spPr>
          <a:xfrm>
            <a:off x="680930" y="1143000"/>
            <a:ext cx="9859544" cy="4820069"/>
          </a:xfrm>
          <a:prstGeom prst="rect">
            <a:avLst/>
          </a:prstGeom>
        </p:spPr>
      </p:pic>
    </p:spTree>
    <p:extLst>
      <p:ext uri="{BB962C8B-B14F-4D97-AF65-F5344CB8AC3E}">
        <p14:creationId xmlns:p14="http://schemas.microsoft.com/office/powerpoint/2010/main" val="2053686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471740"/>
          </a:xfrm>
        </p:spPr>
        <p:txBody>
          <a:bodyPr>
            <a:normAutofit/>
          </a:bodyPr>
          <a:lstStyle/>
          <a:p>
            <a:pPr algn="ctr"/>
            <a:r>
              <a:rPr lang="en-US" sz="1800" b="1" dirty="0"/>
              <a:t>Authenticate user JWT security</a:t>
            </a:r>
            <a:endParaRPr lang="en-US" sz="800" b="1" dirty="0"/>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143000"/>
            <a:ext cx="10515600" cy="5564758"/>
          </a:xfrm>
        </p:spPr>
        <p:txBody>
          <a:bodyPr>
            <a:normAutofit/>
          </a:bodyPr>
          <a:lstStyle/>
          <a:p>
            <a:endParaRPr lang="en-US" sz="1400" dirty="0"/>
          </a:p>
        </p:txBody>
      </p:sp>
      <p:pic>
        <p:nvPicPr>
          <p:cNvPr id="6" name="Picture 5">
            <a:extLst>
              <a:ext uri="{FF2B5EF4-FFF2-40B4-BE49-F238E27FC236}">
                <a16:creationId xmlns:a16="http://schemas.microsoft.com/office/drawing/2014/main" id="{63B45A5B-5FAD-4ED8-BA6B-B12BB996940B}"/>
              </a:ext>
            </a:extLst>
          </p:cNvPr>
          <p:cNvPicPr>
            <a:picLocks noChangeAspect="1"/>
          </p:cNvPicPr>
          <p:nvPr/>
        </p:nvPicPr>
        <p:blipFill>
          <a:blip r:embed="rId2"/>
          <a:stretch>
            <a:fillRect/>
          </a:stretch>
        </p:blipFill>
        <p:spPr>
          <a:xfrm>
            <a:off x="680930" y="1187470"/>
            <a:ext cx="9120295" cy="5119831"/>
          </a:xfrm>
          <a:prstGeom prst="rect">
            <a:avLst/>
          </a:prstGeom>
        </p:spPr>
      </p:pic>
    </p:spTree>
    <p:extLst>
      <p:ext uri="{BB962C8B-B14F-4D97-AF65-F5344CB8AC3E}">
        <p14:creationId xmlns:p14="http://schemas.microsoft.com/office/powerpoint/2010/main" val="936371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471740"/>
          </a:xfrm>
        </p:spPr>
        <p:txBody>
          <a:bodyPr>
            <a:normAutofit/>
          </a:bodyPr>
          <a:lstStyle/>
          <a:p>
            <a:pPr algn="ctr"/>
            <a:r>
              <a:rPr lang="en-US" sz="1800" b="1" dirty="0"/>
              <a:t>Authenticate user JWT security</a:t>
            </a:r>
            <a:endParaRPr lang="en-US" sz="800" b="1" dirty="0"/>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143000"/>
            <a:ext cx="10515600" cy="5564758"/>
          </a:xfrm>
        </p:spPr>
        <p:txBody>
          <a:bodyPr>
            <a:normAutofit/>
          </a:bodyPr>
          <a:lstStyle/>
          <a:p>
            <a:r>
              <a:rPr lang="en-US" sz="1400" dirty="0"/>
              <a:t>After passing token, this token will be checked and if token is correct user will redirect to Secret page.</a:t>
            </a:r>
          </a:p>
          <a:p>
            <a:endParaRPr lang="en-US" sz="1400" dirty="0"/>
          </a:p>
        </p:txBody>
      </p:sp>
      <p:pic>
        <p:nvPicPr>
          <p:cNvPr id="5" name="Picture 4">
            <a:extLst>
              <a:ext uri="{FF2B5EF4-FFF2-40B4-BE49-F238E27FC236}">
                <a16:creationId xmlns:a16="http://schemas.microsoft.com/office/drawing/2014/main" id="{DE2D8770-E253-422F-BBAE-298E975A254D}"/>
              </a:ext>
            </a:extLst>
          </p:cNvPr>
          <p:cNvPicPr>
            <a:picLocks noChangeAspect="1"/>
          </p:cNvPicPr>
          <p:nvPr/>
        </p:nvPicPr>
        <p:blipFill>
          <a:blip r:embed="rId2"/>
          <a:stretch>
            <a:fillRect/>
          </a:stretch>
        </p:blipFill>
        <p:spPr>
          <a:xfrm>
            <a:off x="738080" y="1750377"/>
            <a:ext cx="9163050" cy="3964623"/>
          </a:xfrm>
          <a:prstGeom prst="rect">
            <a:avLst/>
          </a:prstGeom>
        </p:spPr>
      </p:pic>
    </p:spTree>
    <p:extLst>
      <p:ext uri="{BB962C8B-B14F-4D97-AF65-F5344CB8AC3E}">
        <p14:creationId xmlns:p14="http://schemas.microsoft.com/office/powerpoint/2010/main" val="273326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F9955-0759-49C3-9AE5-99668B7FA45E}"/>
              </a:ext>
            </a:extLst>
          </p:cNvPr>
          <p:cNvSpPr>
            <a:spLocks noGrp="1"/>
          </p:cNvSpPr>
          <p:nvPr>
            <p:ph type="title"/>
          </p:nvPr>
        </p:nvSpPr>
        <p:spPr>
          <a:xfrm>
            <a:off x="930767" y="1333163"/>
            <a:ext cx="8630483" cy="1017905"/>
          </a:xfrm>
        </p:spPr>
        <p:txBody>
          <a:bodyPr vert="horz" lIns="91440" tIns="45720" rIns="91440" bIns="45720" rtlCol="0" anchor="t">
            <a:normAutofit fontScale="90000"/>
          </a:bodyPr>
          <a:lstStyle/>
          <a:p>
            <a:pPr algn="ctr"/>
            <a:r>
              <a:rPr lang="en-US" sz="2800" kern="1200" dirty="0">
                <a:solidFill>
                  <a:schemeClr val="tx1"/>
                </a:solidFill>
                <a:latin typeface="Segoe UI" panose="020B0502040204020203" pitchFamily="34" charset="0"/>
                <a:cs typeface="Segoe UI" panose="020B0502040204020203" pitchFamily="34" charset="0"/>
              </a:rPr>
              <a:t>Video link:</a:t>
            </a:r>
            <a:br>
              <a:rPr lang="en-US" sz="2800" kern="1200" dirty="0">
                <a:solidFill>
                  <a:schemeClr val="tx1"/>
                </a:solidFill>
                <a:latin typeface="Segoe UI" panose="020B0502040204020203" pitchFamily="34" charset="0"/>
                <a:cs typeface="Segoe UI" panose="020B0502040204020203" pitchFamily="34" charset="0"/>
              </a:rPr>
            </a:br>
            <a:br>
              <a:rPr lang="en-US" sz="2800" kern="1200" dirty="0">
                <a:solidFill>
                  <a:schemeClr val="tx1"/>
                </a:solidFill>
                <a:latin typeface="Segoe UI" panose="020B0502040204020203" pitchFamily="34" charset="0"/>
                <a:cs typeface="Segoe UI" panose="020B0502040204020203" pitchFamily="34" charset="0"/>
              </a:rPr>
            </a:br>
            <a:r>
              <a:rPr lang="en-US" sz="2800" kern="1200" dirty="0">
                <a:solidFill>
                  <a:schemeClr val="tx1"/>
                </a:solidFill>
                <a:latin typeface="Segoe UI" panose="020B0502040204020203" pitchFamily="34" charset="0"/>
                <a:cs typeface="Segoe UI" panose="020B0502040204020203" pitchFamily="34" charset="0"/>
                <a:hlinkClick r:id="rId2"/>
              </a:rPr>
              <a:t>https://youtu.be/xlG54WeWjXs</a:t>
            </a:r>
            <a:r>
              <a:rPr lang="en-US" sz="2800" kern="1200" dirty="0">
                <a:solidFill>
                  <a:schemeClr val="tx1"/>
                </a:solidFill>
                <a:latin typeface="Segoe UI" panose="020B0502040204020203" pitchFamily="34" charset="0"/>
                <a:cs typeface="Segoe UI" panose="020B0502040204020203" pitchFamily="34" charset="0"/>
              </a:rPr>
              <a:t> </a:t>
            </a:r>
            <a:br>
              <a:rPr lang="en-US" sz="2800" kern="1200" dirty="0">
                <a:solidFill>
                  <a:schemeClr val="tx1"/>
                </a:solidFill>
                <a:latin typeface="Segoe UI" panose="020B0502040204020203" pitchFamily="34" charset="0"/>
                <a:cs typeface="Segoe UI" panose="020B0502040204020203" pitchFamily="34" charset="0"/>
              </a:rPr>
            </a:br>
            <a:endParaRPr lang="en-US" sz="2800" kern="1200" dirty="0">
              <a:solidFill>
                <a:schemeClr val="tx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3E25742-E3F6-4884-8E0E-67CAF68DEE54}"/>
              </a:ext>
            </a:extLst>
          </p:cNvPr>
          <p:cNvSpPr txBox="1">
            <a:spLocks/>
          </p:cNvSpPr>
          <p:nvPr/>
        </p:nvSpPr>
        <p:spPr>
          <a:xfrm>
            <a:off x="1242966" y="3428682"/>
            <a:ext cx="8630483" cy="1017905"/>
          </a:xfrm>
          <a:prstGeom prst="rect">
            <a:avLst/>
          </a:prstGeom>
        </p:spPr>
        <p:txBody>
          <a:bodyPr vert="horz" lIns="91440" tIns="45720" rIns="91440" bIns="45720" rtlCol="0" anchor="t">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Segoe UI" panose="020B0502040204020203" pitchFamily="34" charset="0"/>
                <a:cs typeface="Segoe UI" panose="020B0502040204020203" pitchFamily="34" charset="0"/>
              </a:rPr>
              <a:t>Reference:</a:t>
            </a:r>
            <a:br>
              <a:rPr lang="en-US" sz="2800" dirty="0">
                <a:latin typeface="Segoe UI" panose="020B0502040204020203" pitchFamily="34" charset="0"/>
                <a:cs typeface="Segoe UI" panose="020B0502040204020203" pitchFamily="34" charset="0"/>
              </a:rPr>
            </a:br>
            <a:br>
              <a:rPr lang="en-US" sz="2800" dirty="0">
                <a:latin typeface="Segoe UI" panose="020B0502040204020203" pitchFamily="34" charset="0"/>
                <a:cs typeface="Segoe UI" panose="020B0502040204020203" pitchFamily="34" charset="0"/>
              </a:rPr>
            </a:br>
            <a:r>
              <a:rPr lang="en-US" sz="2800" dirty="0">
                <a:latin typeface="Segoe UI" panose="020B0502040204020203" pitchFamily="34" charset="0"/>
                <a:cs typeface="Segoe UI" panose="020B0502040204020203" pitchFamily="34" charset="0"/>
              </a:rPr>
              <a:t>https://www.youtube.com/playlist?list=PLOeFnOV9YBa7dnrjpOG6lMpcyd7Wn7E8V</a:t>
            </a:r>
            <a:br>
              <a:rPr lang="en-US" sz="2800" dirty="0">
                <a:latin typeface="Segoe UI" panose="020B0502040204020203" pitchFamily="34" charset="0"/>
                <a:cs typeface="Segoe UI" panose="020B0502040204020203" pitchFamily="34" charset="0"/>
              </a:rPr>
            </a:b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252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F3C4B7-82B8-4AD6-964C-DEA2F4AE3B90}"/>
              </a:ext>
            </a:extLst>
          </p:cNvPr>
          <p:cNvSpPr txBox="1"/>
          <p:nvPr/>
        </p:nvSpPr>
        <p:spPr>
          <a:xfrm>
            <a:off x="866774" y="714375"/>
            <a:ext cx="9439275" cy="461665"/>
          </a:xfrm>
          <a:prstGeom prst="rect">
            <a:avLst/>
          </a:prstGeom>
          <a:noFill/>
        </p:spPr>
        <p:txBody>
          <a:bodyPr wrap="square" rtlCol="0">
            <a:spAutoFit/>
          </a:bodyPr>
          <a:lstStyle/>
          <a:p>
            <a:r>
              <a:rPr lang="en-US" sz="2400" b="1"/>
              <a:t>In this Presentation we will perform authentication in different ways</a:t>
            </a:r>
            <a:r>
              <a:rPr lang="en-US"/>
              <a:t>.</a:t>
            </a:r>
            <a:endParaRPr lang="en-US" dirty="0"/>
          </a:p>
        </p:txBody>
      </p:sp>
      <p:sp>
        <p:nvSpPr>
          <p:cNvPr id="3" name="TextBox 2">
            <a:extLst>
              <a:ext uri="{FF2B5EF4-FFF2-40B4-BE49-F238E27FC236}">
                <a16:creationId xmlns:a16="http://schemas.microsoft.com/office/drawing/2014/main" id="{6D900D15-701D-48B9-AD15-92555949B079}"/>
              </a:ext>
            </a:extLst>
          </p:cNvPr>
          <p:cNvSpPr txBox="1"/>
          <p:nvPr/>
        </p:nvSpPr>
        <p:spPr>
          <a:xfrm>
            <a:off x="-482633" y="1760814"/>
            <a:ext cx="7797833" cy="923330"/>
          </a:xfrm>
          <a:prstGeom prst="rect">
            <a:avLst/>
          </a:prstGeom>
          <a:noFill/>
        </p:spPr>
        <p:txBody>
          <a:bodyPr wrap="square" rtlCol="0">
            <a:spAutoFit/>
          </a:bodyPr>
          <a:lstStyle/>
          <a:p>
            <a:pPr algn="ctr"/>
            <a:r>
              <a:rPr lang="en-US"/>
              <a:t>1. </a:t>
            </a:r>
            <a:r>
              <a:rPr lang="en-US" sz="1800"/>
              <a:t>Authenticate pages by adding authentication rules</a:t>
            </a:r>
            <a:r>
              <a:rPr lang="en-US"/>
              <a:t>.</a:t>
            </a:r>
          </a:p>
          <a:p>
            <a:pPr algn="ctr"/>
            <a:endParaRPr lang="en-US"/>
          </a:p>
          <a:p>
            <a:endParaRPr lang="en-US" dirty="0"/>
          </a:p>
        </p:txBody>
      </p:sp>
      <p:sp>
        <p:nvSpPr>
          <p:cNvPr id="5" name="TextBox 4">
            <a:extLst>
              <a:ext uri="{FF2B5EF4-FFF2-40B4-BE49-F238E27FC236}">
                <a16:creationId xmlns:a16="http://schemas.microsoft.com/office/drawing/2014/main" id="{C46BB41A-41B5-496C-8D6B-3DA17B0B9779}"/>
              </a:ext>
            </a:extLst>
          </p:cNvPr>
          <p:cNvSpPr txBox="1"/>
          <p:nvPr/>
        </p:nvSpPr>
        <p:spPr>
          <a:xfrm>
            <a:off x="866773" y="2525657"/>
            <a:ext cx="8843454" cy="400110"/>
          </a:xfrm>
          <a:prstGeom prst="rect">
            <a:avLst/>
          </a:prstGeom>
          <a:noFill/>
        </p:spPr>
        <p:txBody>
          <a:bodyPr wrap="square" rtlCol="0">
            <a:spAutoFit/>
          </a:bodyPr>
          <a:lstStyle/>
          <a:p>
            <a:r>
              <a:rPr lang="en-US"/>
              <a:t>2. </a:t>
            </a:r>
            <a:r>
              <a:rPr lang="en-US" sz="2000"/>
              <a:t>Authenticate login user</a:t>
            </a:r>
            <a:endParaRPr lang="en-US" sz="2000" dirty="0"/>
          </a:p>
        </p:txBody>
      </p:sp>
      <p:sp>
        <p:nvSpPr>
          <p:cNvPr id="6" name="TextBox 5">
            <a:extLst>
              <a:ext uri="{FF2B5EF4-FFF2-40B4-BE49-F238E27FC236}">
                <a16:creationId xmlns:a16="http://schemas.microsoft.com/office/drawing/2014/main" id="{2B1F86B5-4402-422D-95F6-B9D586D81784}"/>
              </a:ext>
            </a:extLst>
          </p:cNvPr>
          <p:cNvSpPr txBox="1"/>
          <p:nvPr/>
        </p:nvSpPr>
        <p:spPr>
          <a:xfrm>
            <a:off x="866773" y="3228945"/>
            <a:ext cx="10201275" cy="400110"/>
          </a:xfrm>
          <a:prstGeom prst="rect">
            <a:avLst/>
          </a:prstGeom>
          <a:noFill/>
        </p:spPr>
        <p:txBody>
          <a:bodyPr wrap="square" rtlCol="0">
            <a:spAutoFit/>
          </a:bodyPr>
          <a:lstStyle/>
          <a:p>
            <a:r>
              <a:rPr lang="en-US"/>
              <a:t>3. </a:t>
            </a:r>
            <a:r>
              <a:rPr lang="en-US" sz="2000"/>
              <a:t>Authenticate user JWT security</a:t>
            </a:r>
            <a:endParaRPr lang="en-US" sz="2000" dirty="0"/>
          </a:p>
        </p:txBody>
      </p:sp>
    </p:spTree>
    <p:extLst>
      <p:ext uri="{BB962C8B-B14F-4D97-AF65-F5344CB8AC3E}">
        <p14:creationId xmlns:p14="http://schemas.microsoft.com/office/powerpoint/2010/main" val="1163655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F9955-0759-49C3-9AE5-99668B7FA45E}"/>
              </a:ext>
            </a:extLst>
          </p:cNvPr>
          <p:cNvSpPr>
            <a:spLocks noGrp="1"/>
          </p:cNvSpPr>
          <p:nvPr>
            <p:ph type="title"/>
          </p:nvPr>
        </p:nvSpPr>
        <p:spPr>
          <a:xfrm>
            <a:off x="966278" y="2133668"/>
            <a:ext cx="9910296" cy="2590027"/>
          </a:xfrm>
        </p:spPr>
        <p:txBody>
          <a:bodyPr vert="horz" lIns="91440" tIns="45720" rIns="91440" bIns="45720" rtlCol="0" anchor="t">
            <a:normAutofit/>
          </a:bodyPr>
          <a:lstStyle/>
          <a:p>
            <a:pPr algn="ctr"/>
            <a:r>
              <a:rPr lang="en-US" sz="8000" kern="1200" dirty="0">
                <a:solidFill>
                  <a:schemeClr val="tx1"/>
                </a:solidFill>
                <a:latin typeface="+mj-lt"/>
                <a:ea typeface="+mj-ea"/>
                <a:cs typeface="+mj-cs"/>
              </a:rPr>
              <a:t>Thank you</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99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01B6F9-4B8B-4307-B773-FAD11CDE260C}"/>
              </a:ext>
            </a:extLst>
          </p:cNvPr>
          <p:cNvSpPr/>
          <p:nvPr/>
        </p:nvSpPr>
        <p:spPr>
          <a:xfrm>
            <a:off x="1740023" y="1748901"/>
            <a:ext cx="8691239" cy="22460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Authenticate pages by adding authentication rules</a:t>
            </a:r>
            <a:r>
              <a:rPr lang="en-US" dirty="0"/>
              <a:t>.</a:t>
            </a:r>
          </a:p>
          <a:p>
            <a:pPr algn="ctr"/>
            <a:endParaRPr lang="en-US" dirty="0"/>
          </a:p>
        </p:txBody>
      </p:sp>
    </p:spTree>
    <p:extLst>
      <p:ext uri="{BB962C8B-B14F-4D97-AF65-F5344CB8AC3E}">
        <p14:creationId xmlns:p14="http://schemas.microsoft.com/office/powerpoint/2010/main" val="3303803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537248" y="128954"/>
            <a:ext cx="4872789" cy="713866"/>
          </a:xfrm>
        </p:spPr>
        <p:txBody>
          <a:bodyPr>
            <a:normAutofit/>
          </a:bodyPr>
          <a:lstStyle/>
          <a:p>
            <a:r>
              <a:rPr lang="en-US" sz="1800" b="1" dirty="0"/>
              <a:t>Authenticate pages by adding authentication rules</a:t>
            </a:r>
            <a:br>
              <a:rPr lang="en-US" sz="1800" b="1" dirty="0"/>
            </a:br>
            <a:endParaRPr lang="en-US" sz="1800" b="1" dirty="0"/>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0"/>
            <a:ext cx="3314021" cy="5180798"/>
          </a:xfrm>
        </p:spPr>
        <p:txBody>
          <a:bodyPr>
            <a:normAutofit/>
          </a:bodyPr>
          <a:lstStyle/>
          <a:p>
            <a:pPr>
              <a:lnSpc>
                <a:spcPct val="90000"/>
              </a:lnSpc>
              <a:spcBef>
                <a:spcPct val="0"/>
              </a:spcBef>
              <a:spcAft>
                <a:spcPts val="600"/>
              </a:spcAft>
            </a:pPr>
            <a:r>
              <a:rPr lang="en-US" sz="1400" dirty="0">
                <a:latin typeface="Segoe UI" panose="020B0502040204020203" pitchFamily="34" charset="0"/>
                <a:cs typeface="Segoe UI" panose="020B0502040204020203" pitchFamily="34" charset="0"/>
              </a:rPr>
              <a:t>For this I have create a project with name ‘Basics’.</a:t>
            </a:r>
          </a:p>
          <a:p>
            <a:pPr>
              <a:lnSpc>
                <a:spcPct val="90000"/>
              </a:lnSpc>
              <a:spcBef>
                <a:spcPct val="0"/>
              </a:spcBef>
              <a:spcAft>
                <a:spcPts val="600"/>
              </a:spcAft>
            </a:pPr>
            <a:endParaRPr lang="en-US" sz="1400" dirty="0">
              <a:latin typeface="Segoe UI" panose="020B0502040204020203" pitchFamily="34" charset="0"/>
              <a:cs typeface="Segoe UI" panose="020B0502040204020203" pitchFamily="34" charset="0"/>
            </a:endParaRPr>
          </a:p>
          <a:p>
            <a:pPr>
              <a:lnSpc>
                <a:spcPct val="90000"/>
              </a:lnSpc>
              <a:spcBef>
                <a:spcPct val="0"/>
              </a:spcBef>
              <a:spcAft>
                <a:spcPts val="600"/>
              </a:spcAft>
            </a:pPr>
            <a:r>
              <a:rPr lang="en-US" sz="1400" dirty="0">
                <a:latin typeface="Segoe UI" panose="020B0502040204020203" pitchFamily="34" charset="0"/>
                <a:cs typeface="Segoe UI" panose="020B0502040204020203" pitchFamily="34" charset="0"/>
              </a:rPr>
              <a:t>Then I have created some controllers, classes, html pages and razor pages and give structure to this project’s file as shown in diagram.</a:t>
            </a:r>
          </a:p>
          <a:p>
            <a:pPr>
              <a:lnSpc>
                <a:spcPct val="90000"/>
              </a:lnSpc>
              <a:spcBef>
                <a:spcPct val="0"/>
              </a:spcBef>
              <a:spcAft>
                <a:spcPts val="600"/>
              </a:spcAft>
            </a:pPr>
            <a:endParaRPr lang="en-US" sz="1400" dirty="0">
              <a:latin typeface="Segoe UI" panose="020B0502040204020203" pitchFamily="34" charset="0"/>
              <a:cs typeface="Segoe UI" panose="020B0502040204020203" pitchFamily="34" charset="0"/>
            </a:endParaRPr>
          </a:p>
          <a:p>
            <a:pPr>
              <a:lnSpc>
                <a:spcPct val="90000"/>
              </a:lnSpc>
              <a:spcBef>
                <a:spcPct val="0"/>
              </a:spcBef>
              <a:spcAft>
                <a:spcPts val="600"/>
              </a:spcAft>
            </a:pPr>
            <a:r>
              <a:rPr lang="en-US" sz="1400" dirty="0">
                <a:latin typeface="Segoe UI" panose="020B0502040204020203" pitchFamily="34" charset="0"/>
                <a:cs typeface="Segoe UI" panose="020B0502040204020203" pitchFamily="34" charset="0"/>
              </a:rPr>
              <a:t>For authentication purpose I have also updated existing </a:t>
            </a:r>
            <a:r>
              <a:rPr lang="en-US" sz="1400" dirty="0" err="1">
                <a:latin typeface="Segoe UI" panose="020B0502040204020203" pitchFamily="34" charset="0"/>
                <a:cs typeface="Segoe UI" panose="020B0502040204020203" pitchFamily="34" charset="0"/>
              </a:rPr>
              <a:t>startup.cs</a:t>
            </a:r>
            <a:r>
              <a:rPr lang="en-US" sz="1400" dirty="0">
                <a:latin typeface="Segoe UI" panose="020B0502040204020203" pitchFamily="34" charset="0"/>
                <a:cs typeface="Segoe UI" panose="020B0502040204020203" pitchFamily="34" charset="0"/>
              </a:rPr>
              <a:t> , this is the main file project where we are defining all authentication policies and rules for application</a:t>
            </a:r>
          </a:p>
          <a:p>
            <a:pPr>
              <a:lnSpc>
                <a:spcPct val="90000"/>
              </a:lnSpc>
              <a:spcBef>
                <a:spcPct val="0"/>
              </a:spcBef>
              <a:spcAft>
                <a:spcPts val="600"/>
              </a:spcAft>
            </a:pPr>
            <a:endParaRPr lang="en-US" sz="1400" dirty="0">
              <a:latin typeface="Segoe UI" panose="020B0502040204020203" pitchFamily="34" charset="0"/>
              <a:cs typeface="Segoe UI" panose="020B0502040204020203" pitchFamily="34" charset="0"/>
            </a:endParaRPr>
          </a:p>
          <a:p>
            <a:pPr>
              <a:lnSpc>
                <a:spcPct val="90000"/>
              </a:lnSpc>
              <a:spcBef>
                <a:spcPct val="0"/>
              </a:spcBef>
              <a:spcAft>
                <a:spcPts val="600"/>
              </a:spcAft>
            </a:pPr>
            <a:r>
              <a:rPr lang="en-US" sz="1400" dirty="0">
                <a:latin typeface="Segoe UI" panose="020B0502040204020203" pitchFamily="34" charset="0"/>
                <a:cs typeface="Segoe UI" panose="020B0502040204020203" pitchFamily="34" charset="0"/>
              </a:rPr>
              <a:t>In controller files, we will write all main code for user authentication.</a:t>
            </a:r>
          </a:p>
          <a:p>
            <a:endParaRPr lang="en-US" sz="1400" dirty="0"/>
          </a:p>
        </p:txBody>
      </p:sp>
      <p:pic>
        <p:nvPicPr>
          <p:cNvPr id="6" name="Picture 5">
            <a:extLst>
              <a:ext uri="{FF2B5EF4-FFF2-40B4-BE49-F238E27FC236}">
                <a16:creationId xmlns:a16="http://schemas.microsoft.com/office/drawing/2014/main" id="{F707BA46-689B-4010-8069-3BA1A53033D2}"/>
              </a:ext>
            </a:extLst>
          </p:cNvPr>
          <p:cNvPicPr>
            <a:picLocks noChangeAspect="1"/>
          </p:cNvPicPr>
          <p:nvPr/>
        </p:nvPicPr>
        <p:blipFill>
          <a:blip r:embed="rId2"/>
          <a:stretch>
            <a:fillRect/>
          </a:stretch>
        </p:blipFill>
        <p:spPr>
          <a:xfrm>
            <a:off x="4264271" y="993062"/>
            <a:ext cx="2578896" cy="5714696"/>
          </a:xfrm>
          <a:prstGeom prst="rect">
            <a:avLst/>
          </a:prstGeom>
        </p:spPr>
      </p:pic>
      <p:pic>
        <p:nvPicPr>
          <p:cNvPr id="8" name="Picture 7">
            <a:extLst>
              <a:ext uri="{FF2B5EF4-FFF2-40B4-BE49-F238E27FC236}">
                <a16:creationId xmlns:a16="http://schemas.microsoft.com/office/drawing/2014/main" id="{760F34E2-2129-43EC-923D-C337076BD45E}"/>
              </a:ext>
            </a:extLst>
          </p:cNvPr>
          <p:cNvPicPr>
            <a:picLocks noChangeAspect="1"/>
          </p:cNvPicPr>
          <p:nvPr/>
        </p:nvPicPr>
        <p:blipFill>
          <a:blip r:embed="rId3"/>
          <a:stretch>
            <a:fillRect/>
          </a:stretch>
        </p:blipFill>
        <p:spPr>
          <a:xfrm>
            <a:off x="6843167" y="631984"/>
            <a:ext cx="4811585" cy="6243772"/>
          </a:xfrm>
          <a:prstGeom prst="rect">
            <a:avLst/>
          </a:prstGeom>
        </p:spPr>
      </p:pic>
    </p:spTree>
    <p:extLst>
      <p:ext uri="{BB962C8B-B14F-4D97-AF65-F5344CB8AC3E}">
        <p14:creationId xmlns:p14="http://schemas.microsoft.com/office/powerpoint/2010/main" val="398798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537248" y="128954"/>
            <a:ext cx="4872789" cy="713866"/>
          </a:xfrm>
        </p:spPr>
        <p:txBody>
          <a:bodyPr>
            <a:normAutofit/>
          </a:bodyPr>
          <a:lstStyle/>
          <a:p>
            <a:r>
              <a:rPr lang="en-US" sz="1800" b="1" dirty="0"/>
              <a:t>Authenticate pages by adding authentication rules</a:t>
            </a:r>
            <a:br>
              <a:rPr lang="en-US" sz="1800" b="1" dirty="0"/>
            </a:br>
            <a:endParaRPr lang="en-US" sz="1800" b="1" dirty="0"/>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582688" y="700099"/>
            <a:ext cx="3314021" cy="585925"/>
          </a:xfrm>
        </p:spPr>
        <p:txBody>
          <a:bodyPr>
            <a:normAutofit/>
          </a:bodyPr>
          <a:lstStyle/>
          <a:p>
            <a:r>
              <a:rPr lang="en-US" sz="1400" dirty="0">
                <a:latin typeface="Segoe UI" panose="020B0502040204020203" pitchFamily="34" charset="0"/>
                <a:cs typeface="Segoe UI" panose="020B0502040204020203" pitchFamily="34" charset="0"/>
              </a:rPr>
              <a:t>Code for Home Controller.</a:t>
            </a:r>
          </a:p>
          <a:p>
            <a:endParaRPr lang="en-US" sz="1400" dirty="0"/>
          </a:p>
        </p:txBody>
      </p:sp>
      <p:sp>
        <p:nvSpPr>
          <p:cNvPr id="9" name="Rectangle 8">
            <a:extLst>
              <a:ext uri="{FF2B5EF4-FFF2-40B4-BE49-F238E27FC236}">
                <a16:creationId xmlns:a16="http://schemas.microsoft.com/office/drawing/2014/main" id="{211D53A1-610D-466F-84CF-76C35749FC03}"/>
              </a:ext>
            </a:extLst>
          </p:cNvPr>
          <p:cNvSpPr/>
          <p:nvPr/>
        </p:nvSpPr>
        <p:spPr>
          <a:xfrm>
            <a:off x="582688" y="1286024"/>
            <a:ext cx="2091030" cy="23075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000" dirty="0">
                <a:solidFill>
                  <a:srgbClr val="0000FF"/>
                </a:solidFill>
              </a:rPr>
              <a:t>using</a:t>
            </a:r>
            <a:r>
              <a:rPr lang="en-US" sz="1000" dirty="0">
                <a:solidFill>
                  <a:srgbClr val="000000"/>
                </a:solidFill>
              </a:rPr>
              <a:t> System;</a:t>
            </a:r>
          </a:p>
          <a:p>
            <a:r>
              <a:rPr lang="en-US" sz="1000" dirty="0">
                <a:solidFill>
                  <a:srgbClr val="0000FF"/>
                </a:solidFill>
              </a:rPr>
              <a:t>using</a:t>
            </a:r>
            <a:r>
              <a:rPr lang="en-US" sz="1000" dirty="0">
                <a:solidFill>
                  <a:srgbClr val="000000"/>
                </a:solidFill>
              </a:rPr>
              <a:t> </a:t>
            </a:r>
            <a:r>
              <a:rPr lang="en-US" sz="1000" dirty="0" err="1">
                <a:solidFill>
                  <a:srgbClr val="000000"/>
                </a:solidFill>
              </a:rPr>
              <a:t>System.Collections.Generic</a:t>
            </a:r>
            <a:r>
              <a:rPr lang="en-US" sz="1000" dirty="0">
                <a:solidFill>
                  <a:srgbClr val="000000"/>
                </a:solidFill>
              </a:rPr>
              <a:t>;</a:t>
            </a:r>
          </a:p>
          <a:p>
            <a:r>
              <a:rPr lang="en-US" sz="1000" dirty="0">
                <a:solidFill>
                  <a:srgbClr val="0000FF"/>
                </a:solidFill>
              </a:rPr>
              <a:t>using</a:t>
            </a:r>
            <a:r>
              <a:rPr lang="en-US" sz="1000" dirty="0">
                <a:solidFill>
                  <a:srgbClr val="000000"/>
                </a:solidFill>
              </a:rPr>
              <a:t> </a:t>
            </a:r>
            <a:r>
              <a:rPr lang="en-US" sz="1000" dirty="0" err="1">
                <a:solidFill>
                  <a:srgbClr val="000000"/>
                </a:solidFill>
              </a:rPr>
              <a:t>System.Linq</a:t>
            </a:r>
            <a:r>
              <a:rPr lang="en-US" sz="1000" dirty="0">
                <a:solidFill>
                  <a:srgbClr val="000000"/>
                </a:solidFill>
              </a:rPr>
              <a:t>;</a:t>
            </a:r>
          </a:p>
          <a:p>
            <a:r>
              <a:rPr lang="en-US" sz="1000" dirty="0">
                <a:solidFill>
                  <a:srgbClr val="0000FF"/>
                </a:solidFill>
              </a:rPr>
              <a:t>using</a:t>
            </a:r>
            <a:r>
              <a:rPr lang="en-US" sz="1000" dirty="0">
                <a:solidFill>
                  <a:srgbClr val="000000"/>
                </a:solidFill>
              </a:rPr>
              <a:t> </a:t>
            </a:r>
            <a:r>
              <a:rPr lang="en-US" sz="1000" dirty="0" err="1">
                <a:solidFill>
                  <a:srgbClr val="000000"/>
                </a:solidFill>
              </a:rPr>
              <a:t>System.Threading.Tasks</a:t>
            </a:r>
            <a:r>
              <a:rPr lang="en-US" sz="1000" dirty="0">
                <a:solidFill>
                  <a:srgbClr val="000000"/>
                </a:solidFill>
              </a:rPr>
              <a:t>;</a:t>
            </a:r>
          </a:p>
          <a:p>
            <a:r>
              <a:rPr lang="en-US" sz="1000" dirty="0">
                <a:solidFill>
                  <a:srgbClr val="0000FF"/>
                </a:solidFill>
              </a:rPr>
              <a:t>using</a:t>
            </a:r>
            <a:r>
              <a:rPr lang="en-US" sz="1000" dirty="0">
                <a:solidFill>
                  <a:srgbClr val="000000"/>
                </a:solidFill>
              </a:rPr>
              <a:t> </a:t>
            </a:r>
            <a:r>
              <a:rPr lang="en-US" sz="1000" dirty="0" err="1">
                <a:solidFill>
                  <a:srgbClr val="000000"/>
                </a:solidFill>
              </a:rPr>
              <a:t>Microsoft.AspNetCore.Mvc</a:t>
            </a:r>
            <a:r>
              <a:rPr lang="en-US" sz="1000" dirty="0">
                <a:solidFill>
                  <a:srgbClr val="000000"/>
                </a:solidFill>
              </a:rPr>
              <a:t>;</a:t>
            </a:r>
          </a:p>
          <a:p>
            <a:r>
              <a:rPr lang="en-US" sz="1000" dirty="0">
                <a:solidFill>
                  <a:srgbClr val="0000FF"/>
                </a:solidFill>
              </a:rPr>
              <a:t>using</a:t>
            </a:r>
            <a:r>
              <a:rPr lang="en-US" sz="1000" dirty="0">
                <a:solidFill>
                  <a:srgbClr val="000000"/>
                </a:solidFill>
              </a:rPr>
              <a:t> </a:t>
            </a:r>
            <a:r>
              <a:rPr lang="en-US" sz="1000" dirty="0" err="1">
                <a:solidFill>
                  <a:srgbClr val="000000"/>
                </a:solidFill>
              </a:rPr>
              <a:t>Microsoft.AspNetCore.Authorization</a:t>
            </a:r>
            <a:r>
              <a:rPr lang="en-US" sz="1000" dirty="0">
                <a:solidFill>
                  <a:srgbClr val="000000"/>
                </a:solidFill>
              </a:rPr>
              <a:t>;</a:t>
            </a:r>
          </a:p>
          <a:p>
            <a:r>
              <a:rPr lang="en-US" sz="1000" dirty="0">
                <a:solidFill>
                  <a:srgbClr val="0000FF"/>
                </a:solidFill>
              </a:rPr>
              <a:t>using</a:t>
            </a:r>
            <a:r>
              <a:rPr lang="en-US" sz="1000" dirty="0">
                <a:solidFill>
                  <a:srgbClr val="000000"/>
                </a:solidFill>
              </a:rPr>
              <a:t> </a:t>
            </a:r>
            <a:r>
              <a:rPr lang="en-US" sz="1000" dirty="0" err="1">
                <a:solidFill>
                  <a:srgbClr val="000000"/>
                </a:solidFill>
              </a:rPr>
              <a:t>System.Security.Claims</a:t>
            </a:r>
            <a:r>
              <a:rPr lang="en-US" sz="1000" dirty="0">
                <a:solidFill>
                  <a:srgbClr val="000000"/>
                </a:solidFill>
              </a:rPr>
              <a:t>;</a:t>
            </a:r>
          </a:p>
          <a:p>
            <a:r>
              <a:rPr lang="en-US" sz="1000" dirty="0">
                <a:solidFill>
                  <a:srgbClr val="0000FF"/>
                </a:solidFill>
              </a:rPr>
              <a:t>using</a:t>
            </a:r>
            <a:r>
              <a:rPr lang="en-US" sz="1000" dirty="0">
                <a:solidFill>
                  <a:srgbClr val="000000"/>
                </a:solidFill>
              </a:rPr>
              <a:t> </a:t>
            </a:r>
            <a:r>
              <a:rPr lang="en-US" sz="1000" dirty="0" err="1">
                <a:solidFill>
                  <a:srgbClr val="000000"/>
                </a:solidFill>
              </a:rPr>
              <a:t>Microsoft.AspNetCore.Authentication</a:t>
            </a:r>
            <a:r>
              <a:rPr lang="en-US" sz="1000" dirty="0">
                <a:solidFill>
                  <a:srgbClr val="000000"/>
                </a:solidFill>
              </a:rPr>
              <a:t>;</a:t>
            </a:r>
          </a:p>
          <a:p>
            <a:r>
              <a:rPr lang="en-US" sz="1000" dirty="0">
                <a:solidFill>
                  <a:srgbClr val="0000FF"/>
                </a:solidFill>
              </a:rPr>
              <a:t>using</a:t>
            </a:r>
            <a:r>
              <a:rPr lang="en-US" sz="1000" dirty="0">
                <a:solidFill>
                  <a:srgbClr val="000000"/>
                </a:solidFill>
              </a:rPr>
              <a:t> </a:t>
            </a:r>
            <a:r>
              <a:rPr lang="en-US" sz="1000" dirty="0" err="1">
                <a:solidFill>
                  <a:srgbClr val="000000"/>
                </a:solidFill>
              </a:rPr>
              <a:t>Basics.CustomPolicyProvider</a:t>
            </a:r>
            <a:r>
              <a:rPr lang="en-US" sz="1000" dirty="0">
                <a:solidFill>
                  <a:srgbClr val="000000"/>
                </a:solidFill>
              </a:rPr>
              <a:t>;</a:t>
            </a:r>
            <a:endParaRPr lang="en-US" sz="1000" dirty="0">
              <a:cs typeface="Segoe UI" panose="020B0502040204020203" pitchFamily="34" charset="0"/>
            </a:endParaRPr>
          </a:p>
        </p:txBody>
      </p:sp>
      <p:pic>
        <p:nvPicPr>
          <p:cNvPr id="10" name="Picture 9">
            <a:extLst>
              <a:ext uri="{FF2B5EF4-FFF2-40B4-BE49-F238E27FC236}">
                <a16:creationId xmlns:a16="http://schemas.microsoft.com/office/drawing/2014/main" id="{CE0295AC-5E3B-4604-B190-C45AB920BB7E}"/>
              </a:ext>
            </a:extLst>
          </p:cNvPr>
          <p:cNvPicPr>
            <a:picLocks noChangeAspect="1"/>
          </p:cNvPicPr>
          <p:nvPr/>
        </p:nvPicPr>
        <p:blipFill>
          <a:blip r:embed="rId2"/>
          <a:stretch>
            <a:fillRect/>
          </a:stretch>
        </p:blipFill>
        <p:spPr>
          <a:xfrm>
            <a:off x="2862538" y="1207364"/>
            <a:ext cx="2507400" cy="3866201"/>
          </a:xfrm>
          <a:prstGeom prst="rect">
            <a:avLst/>
          </a:prstGeom>
        </p:spPr>
      </p:pic>
      <p:pic>
        <p:nvPicPr>
          <p:cNvPr id="11" name="Picture 10">
            <a:extLst>
              <a:ext uri="{FF2B5EF4-FFF2-40B4-BE49-F238E27FC236}">
                <a16:creationId xmlns:a16="http://schemas.microsoft.com/office/drawing/2014/main" id="{E11EAC29-98F2-4748-A0A8-FB95A2A55474}"/>
              </a:ext>
            </a:extLst>
          </p:cNvPr>
          <p:cNvPicPr>
            <a:picLocks noChangeAspect="1"/>
          </p:cNvPicPr>
          <p:nvPr/>
        </p:nvPicPr>
        <p:blipFill>
          <a:blip r:embed="rId3"/>
          <a:stretch>
            <a:fillRect/>
          </a:stretch>
        </p:blipFill>
        <p:spPr>
          <a:xfrm>
            <a:off x="5373952" y="1038004"/>
            <a:ext cx="4552834" cy="5691042"/>
          </a:xfrm>
          <a:prstGeom prst="rect">
            <a:avLst/>
          </a:prstGeom>
        </p:spPr>
      </p:pic>
    </p:spTree>
    <p:extLst>
      <p:ext uri="{BB962C8B-B14F-4D97-AF65-F5344CB8AC3E}">
        <p14:creationId xmlns:p14="http://schemas.microsoft.com/office/powerpoint/2010/main" val="791829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pPr algn="ctr"/>
            <a:r>
              <a:rPr lang="en-US" sz="1800" b="1" dirty="0"/>
              <a:t>Authenticate pages by adding authentication rules.</a:t>
            </a:r>
            <a:br>
              <a:rPr lang="en-US" sz="1800" b="1" dirty="0"/>
            </a:br>
            <a:endParaRPr lang="en-US" sz="1800" b="1" dirty="0"/>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0"/>
            <a:ext cx="10515600" cy="5180798"/>
          </a:xfrm>
        </p:spPr>
        <p:txBody>
          <a:bodyPr>
            <a:normAutofit/>
          </a:bodyPr>
          <a:lstStyle/>
          <a:p>
            <a:r>
              <a:rPr lang="en-US" sz="1400" dirty="0"/>
              <a:t>In this project I have created some html pages (Home Page and Secret Page) and Razor pages (Index, Policy, Security and anon).</a:t>
            </a:r>
          </a:p>
          <a:p>
            <a:r>
              <a:rPr lang="en-US" sz="1400" dirty="0"/>
              <a:t>On simple html pages we applied security as per given screenshot.</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For Razor pages security will be applied in below shown way.</a:t>
            </a:r>
          </a:p>
          <a:p>
            <a:endParaRPr lang="en-US" sz="1400" dirty="0"/>
          </a:p>
        </p:txBody>
      </p:sp>
      <p:pic>
        <p:nvPicPr>
          <p:cNvPr id="5" name="Picture 4">
            <a:extLst>
              <a:ext uri="{FF2B5EF4-FFF2-40B4-BE49-F238E27FC236}">
                <a16:creationId xmlns:a16="http://schemas.microsoft.com/office/drawing/2014/main" id="{1EC027C2-4FB4-4F03-89EE-746FC92B4BE1}"/>
              </a:ext>
            </a:extLst>
          </p:cNvPr>
          <p:cNvPicPr>
            <a:picLocks noChangeAspect="1"/>
          </p:cNvPicPr>
          <p:nvPr/>
        </p:nvPicPr>
        <p:blipFill>
          <a:blip r:embed="rId2"/>
          <a:stretch>
            <a:fillRect/>
          </a:stretch>
        </p:blipFill>
        <p:spPr>
          <a:xfrm>
            <a:off x="680930" y="2171700"/>
            <a:ext cx="3543300" cy="2324100"/>
          </a:xfrm>
          <a:prstGeom prst="rect">
            <a:avLst/>
          </a:prstGeom>
        </p:spPr>
      </p:pic>
      <p:pic>
        <p:nvPicPr>
          <p:cNvPr id="7" name="Picture 6">
            <a:extLst>
              <a:ext uri="{FF2B5EF4-FFF2-40B4-BE49-F238E27FC236}">
                <a16:creationId xmlns:a16="http://schemas.microsoft.com/office/drawing/2014/main" id="{026EEB38-ABB9-4B60-A8B7-429165256921}"/>
              </a:ext>
            </a:extLst>
          </p:cNvPr>
          <p:cNvPicPr>
            <a:picLocks noChangeAspect="1"/>
          </p:cNvPicPr>
          <p:nvPr/>
        </p:nvPicPr>
        <p:blipFill>
          <a:blip r:embed="rId3"/>
          <a:stretch>
            <a:fillRect/>
          </a:stretch>
        </p:blipFill>
        <p:spPr>
          <a:xfrm>
            <a:off x="680930" y="5045290"/>
            <a:ext cx="5223876" cy="1662468"/>
          </a:xfrm>
          <a:prstGeom prst="rect">
            <a:avLst/>
          </a:prstGeom>
        </p:spPr>
      </p:pic>
    </p:spTree>
    <p:extLst>
      <p:ext uri="{BB962C8B-B14F-4D97-AF65-F5344CB8AC3E}">
        <p14:creationId xmlns:p14="http://schemas.microsoft.com/office/powerpoint/2010/main" val="4233619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pPr algn="ctr"/>
            <a:r>
              <a:rPr lang="en-US" sz="1800" b="1" dirty="0"/>
              <a:t>Authenticate pages by adding authentication rules.</a:t>
            </a:r>
            <a:br>
              <a:rPr lang="en-US" sz="1800" b="1" dirty="0"/>
            </a:br>
            <a:endParaRPr lang="en-US" sz="18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0"/>
            <a:ext cx="10515600" cy="5180798"/>
          </a:xfrm>
        </p:spPr>
        <p:txBody>
          <a:bodyPr>
            <a:normAutofit/>
          </a:bodyPr>
          <a:lstStyle/>
          <a:p>
            <a:r>
              <a:rPr lang="en-US" sz="1400" dirty="0"/>
              <a:t>Now after writing whole code in app when we will hit run and will try to reach Secret page from home page, an error will display that user is not authorizing.</a:t>
            </a:r>
          </a:p>
          <a:p>
            <a:endParaRPr lang="en-US" sz="1400" dirty="0"/>
          </a:p>
          <a:p>
            <a:endParaRPr lang="en-US" sz="1400" dirty="0"/>
          </a:p>
        </p:txBody>
      </p:sp>
      <p:pic>
        <p:nvPicPr>
          <p:cNvPr id="6" name="Picture 5">
            <a:extLst>
              <a:ext uri="{FF2B5EF4-FFF2-40B4-BE49-F238E27FC236}">
                <a16:creationId xmlns:a16="http://schemas.microsoft.com/office/drawing/2014/main" id="{F757B3B8-B5CF-41E9-822A-EE7B8625E7CD}"/>
              </a:ext>
            </a:extLst>
          </p:cNvPr>
          <p:cNvPicPr>
            <a:picLocks noChangeAspect="1"/>
          </p:cNvPicPr>
          <p:nvPr/>
        </p:nvPicPr>
        <p:blipFill>
          <a:blip r:embed="rId2"/>
          <a:stretch>
            <a:fillRect/>
          </a:stretch>
        </p:blipFill>
        <p:spPr>
          <a:xfrm>
            <a:off x="680930" y="2174077"/>
            <a:ext cx="8143875" cy="3225297"/>
          </a:xfrm>
          <a:prstGeom prst="rect">
            <a:avLst/>
          </a:prstGeom>
        </p:spPr>
      </p:pic>
    </p:spTree>
    <p:extLst>
      <p:ext uri="{BB962C8B-B14F-4D97-AF65-F5344CB8AC3E}">
        <p14:creationId xmlns:p14="http://schemas.microsoft.com/office/powerpoint/2010/main" val="83580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5B8A-CCD8-46A9-87F4-E104DC0BAA55}"/>
              </a:ext>
            </a:extLst>
          </p:cNvPr>
          <p:cNvSpPr>
            <a:spLocks noGrp="1"/>
          </p:cNvSpPr>
          <p:nvPr>
            <p:ph type="title"/>
          </p:nvPr>
        </p:nvSpPr>
        <p:spPr>
          <a:xfrm>
            <a:off x="680930" y="566485"/>
            <a:ext cx="10515600" cy="713866"/>
          </a:xfrm>
        </p:spPr>
        <p:txBody>
          <a:bodyPr>
            <a:normAutofit/>
          </a:bodyPr>
          <a:lstStyle/>
          <a:p>
            <a:pPr algn="ctr"/>
            <a:r>
              <a:rPr lang="en-US" sz="1800" b="1" dirty="0"/>
              <a:t>Authenticate pages by adding authentication rules.</a:t>
            </a:r>
            <a:br>
              <a:rPr lang="en-US" sz="1800" b="1" dirty="0"/>
            </a:br>
            <a:endParaRPr lang="en-US" sz="18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60F19EC6-0F53-4285-8C86-41E0F13A9FE9}"/>
              </a:ext>
            </a:extLst>
          </p:cNvPr>
          <p:cNvSpPr>
            <a:spLocks noGrp="1"/>
          </p:cNvSpPr>
          <p:nvPr>
            <p:ph type="body" idx="1"/>
          </p:nvPr>
        </p:nvSpPr>
        <p:spPr>
          <a:xfrm>
            <a:off x="680930" y="1526960"/>
            <a:ext cx="10515600" cy="5180798"/>
          </a:xfrm>
        </p:spPr>
        <p:txBody>
          <a:bodyPr>
            <a:normAutofit/>
          </a:bodyPr>
          <a:lstStyle/>
          <a:p>
            <a:r>
              <a:rPr lang="en-US" sz="1400" dirty="0"/>
              <a:t>Then to access the secret page we have created a cookie by which we will authenticate user to access Secret Page and this logic of creating and defining cookie is in Startup class and in Home controller. In Home controller some properties is defined. </a:t>
            </a:r>
          </a:p>
          <a:p>
            <a:r>
              <a:rPr lang="en-US" sz="1400" dirty="0"/>
              <a:t>Secret page having different authenticate checks, if user want to access secret page, then its properties should match with authenticate checks.</a:t>
            </a:r>
          </a:p>
          <a:p>
            <a:endParaRPr lang="en-US" sz="1400" dirty="0"/>
          </a:p>
          <a:p>
            <a:endParaRPr lang="en-US" sz="1400" dirty="0"/>
          </a:p>
        </p:txBody>
      </p:sp>
      <p:pic>
        <p:nvPicPr>
          <p:cNvPr id="5" name="Picture 4">
            <a:extLst>
              <a:ext uri="{FF2B5EF4-FFF2-40B4-BE49-F238E27FC236}">
                <a16:creationId xmlns:a16="http://schemas.microsoft.com/office/drawing/2014/main" id="{8A822877-A698-4C82-BF0E-963F645FCC83}"/>
              </a:ext>
            </a:extLst>
          </p:cNvPr>
          <p:cNvPicPr>
            <a:picLocks noChangeAspect="1"/>
          </p:cNvPicPr>
          <p:nvPr/>
        </p:nvPicPr>
        <p:blipFill>
          <a:blip r:embed="rId2"/>
          <a:stretch>
            <a:fillRect/>
          </a:stretch>
        </p:blipFill>
        <p:spPr>
          <a:xfrm>
            <a:off x="680930" y="2592530"/>
            <a:ext cx="8962809" cy="3544957"/>
          </a:xfrm>
          <a:prstGeom prst="rect">
            <a:avLst/>
          </a:prstGeom>
        </p:spPr>
      </p:pic>
    </p:spTree>
    <p:extLst>
      <p:ext uri="{BB962C8B-B14F-4D97-AF65-F5344CB8AC3E}">
        <p14:creationId xmlns:p14="http://schemas.microsoft.com/office/powerpoint/2010/main" val="300504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01B6F9-4B8B-4307-B773-FAD11CDE260C}"/>
              </a:ext>
            </a:extLst>
          </p:cNvPr>
          <p:cNvSpPr/>
          <p:nvPr/>
        </p:nvSpPr>
        <p:spPr>
          <a:xfrm>
            <a:off x="1378906" y="1735492"/>
            <a:ext cx="8691239" cy="22460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Authenticate login user</a:t>
            </a:r>
            <a:endParaRPr lang="en-US" dirty="0"/>
          </a:p>
        </p:txBody>
      </p:sp>
    </p:spTree>
    <p:extLst>
      <p:ext uri="{BB962C8B-B14F-4D97-AF65-F5344CB8AC3E}">
        <p14:creationId xmlns:p14="http://schemas.microsoft.com/office/powerpoint/2010/main" val="4225423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933</Words>
  <Application>Microsoft Office PowerPoint</Application>
  <PresentationFormat>Widescreen</PresentationFormat>
  <Paragraphs>219</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Segoe UI</vt:lpstr>
      <vt:lpstr>Office Theme</vt:lpstr>
      <vt:lpstr>Assignment 4</vt:lpstr>
      <vt:lpstr>PowerPoint Presentation</vt:lpstr>
      <vt:lpstr>PowerPoint Presentation</vt:lpstr>
      <vt:lpstr>Authenticate pages by adding authentication rules </vt:lpstr>
      <vt:lpstr>Authenticate pages by adding authentication rules </vt:lpstr>
      <vt:lpstr>Authenticate pages by adding authentication rules. </vt:lpstr>
      <vt:lpstr>Authenticate pages by adding authentication rules. </vt:lpstr>
      <vt:lpstr>Authenticate pages by adding authentication rules. </vt:lpstr>
      <vt:lpstr>PowerPoint Presentation</vt:lpstr>
      <vt:lpstr>Authenticate login user</vt:lpstr>
      <vt:lpstr>Authenticate login user</vt:lpstr>
      <vt:lpstr>Authenticate login user</vt:lpstr>
      <vt:lpstr>Authenticate login user</vt:lpstr>
      <vt:lpstr>PowerPoint Presentation</vt:lpstr>
      <vt:lpstr>Authenticate user JWT security</vt:lpstr>
      <vt:lpstr>Authenticate user JWT security</vt:lpstr>
      <vt:lpstr>Authenticate user JWT security</vt:lpstr>
      <vt:lpstr>Authenticate user JWT security</vt:lpstr>
      <vt:lpstr>Video link:  https://youtu.be/xlG54WeWjXs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dc:title>
  <dc:creator>Money Sharma</dc:creator>
  <cp:lastModifiedBy>Money Money</cp:lastModifiedBy>
  <cp:revision>38</cp:revision>
  <dcterms:created xsi:type="dcterms:W3CDTF">2021-04-08T22:16:08Z</dcterms:created>
  <dcterms:modified xsi:type="dcterms:W3CDTF">2021-04-21T07:24:42Z</dcterms:modified>
</cp:coreProperties>
</file>